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8" r:id="rId2"/>
    <p:sldId id="259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60" r:id="rId22"/>
    <p:sldId id="279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4A7B"/>
    <a:srgbClr val="E36C0A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34" autoAdjust="0"/>
    <p:restoredTop sz="74343" autoAdjust="0"/>
  </p:normalViewPr>
  <p:slideViewPr>
    <p:cSldViewPr snapToGrid="0">
      <p:cViewPr varScale="1">
        <p:scale>
          <a:sx n="82" d="100"/>
          <a:sy n="82" d="100"/>
        </p:scale>
        <p:origin x="2178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spcAft>
                <a:spcPts val="600"/>
              </a:spcAft>
            </a:pPr>
            <a:r>
              <a:rPr lang="en-GB" sz="2800" b="0" i="0" dirty="0" smtClean="0">
                <a:latin typeface="Verdana" panose="020B0604030504040204" pitchFamily="34" charset="0"/>
                <a:ea typeface="Verdana" panose="020B0604030504040204" pitchFamily="34" charset="0"/>
              </a:rPr>
              <a:t>The boxes containing</a:t>
            </a:r>
            <a:r>
              <a:rPr lang="en-GB" sz="2800" b="0" i="0" baseline="0" dirty="0" smtClean="0">
                <a:latin typeface="Verdana" panose="020B0604030504040204" pitchFamily="34" charset="0"/>
                <a:ea typeface="Verdana" panose="020B0604030504040204" pitchFamily="34" charset="0"/>
              </a:rPr>
              <a:t> the titles of the diagnostic question</a:t>
            </a:r>
            <a:r>
              <a:rPr lang="en-GB" sz="2000" b="0" i="0" baseline="0" dirty="0" smtClean="0">
                <a:latin typeface="+mn-lt"/>
                <a:ea typeface="+mn-ea"/>
              </a:rPr>
              <a:t>s and response activities are clickable links that will take you to the starting slide for each activity in this presentation.</a:t>
            </a:r>
          </a:p>
          <a:p>
            <a:pPr algn="l">
              <a:spcAft>
                <a:spcPts val="600"/>
              </a:spcAft>
            </a:pPr>
            <a:endParaRPr lang="en-GB" sz="2000" b="0" i="0" baseline="0" dirty="0" smtClean="0">
              <a:solidFill>
                <a:schemeClr val="tx1"/>
              </a:solidFill>
              <a:latin typeface="+mn-lt"/>
              <a:ea typeface="+mn-ea"/>
            </a:endParaRPr>
          </a:p>
          <a:p>
            <a:pPr marL="171450" indent="-1714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0" i="0" baseline="0" dirty="0" smtClean="0">
                <a:solidFill>
                  <a:schemeClr val="tx1"/>
                </a:solidFill>
                <a:latin typeface="+mn-lt"/>
                <a:ea typeface="+mn-ea"/>
              </a:rPr>
              <a:t>In edit mode, hold down the Ctrl key and left-click the box.</a:t>
            </a:r>
          </a:p>
          <a:p>
            <a:pPr marL="171450" indent="-1714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0" i="0" baseline="0" dirty="0" smtClean="0">
                <a:solidFill>
                  <a:schemeClr val="tx1"/>
                </a:solidFill>
                <a:latin typeface="+mn-lt"/>
                <a:ea typeface="+mn-ea"/>
              </a:rPr>
              <a:t>In slide show mode, simply left-click the box.</a:t>
            </a:r>
          </a:p>
          <a:p>
            <a:pPr algn="l">
              <a:spcAft>
                <a:spcPts val="600"/>
              </a:spcAft>
            </a:pPr>
            <a:endParaRPr lang="en-GB" sz="2000" b="0" i="0" baseline="0" dirty="0" smtClean="0">
              <a:solidFill>
                <a:schemeClr val="tx1"/>
              </a:solidFill>
              <a:latin typeface="+mn-lt"/>
              <a:ea typeface="+mn-ea"/>
            </a:endParaRPr>
          </a:p>
          <a:p>
            <a:pPr algn="l">
              <a:spcAft>
                <a:spcPts val="600"/>
              </a:spcAft>
            </a:pPr>
            <a:r>
              <a:rPr lang="en-GB" sz="2000" b="0" i="0" baseline="0" smtClean="0">
                <a:solidFill>
                  <a:schemeClr val="tx1"/>
                </a:solidFill>
              </a:rPr>
              <a:t>Click the ‘Home’ button at the top right of the final slide of each activity to return here.</a:t>
            </a:r>
            <a:endParaRPr lang="en-GB" sz="2000" b="0" i="0" baseline="0" dirty="0" smtClean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57733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PMA5.4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describe patterns in the random nature of radioactive decay and interpret radioactive half-life graphs.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after one half-life all of the radioactivity is gone and the material is safe; a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ll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radioactive atoms will have decayed after one half-life (or after 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two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half-lives); half-life is a special time before which, or at which, a particular nucleus decays.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47765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7496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PMA5.4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describe patterns in the random nature of radioactive decay and interpret radioactive half-life graphs.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after one half-life all of the radioactivity is gone and the material is safe; a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ll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radioactive atoms will have decayed after one half-life (or after 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two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half-lives); half-life is a special time before which, or at which, a particular nucleus decays.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17033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71714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>
                <a:solidFill>
                  <a:schemeClr val="tx1"/>
                </a:solidFill>
              </a:rPr>
              <a:t>statements A, B and C are right; and statement D is wrong.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92724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PMA5.4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make calculations using values of half-life.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it is impossible to predict outcomes for random events such as radioactive decay; radioactive half-life is the time taken for a radioactive isotope to lose half its mass; and all the radioactive atoms will have decayed after one (or two) half-lives.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 just: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after one half-life, half of the iodine-131 has decayed.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after one half-life, half of the iodine-131 atoms have decayed </a:t>
            </a:r>
            <a:r>
              <a:rPr lang="en-GB" sz="1200" i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into xenon-131 atoms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67374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B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08206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32756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PMA5.4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make calculations using values of half-life.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it is impossible to predict outcomes for random events such as radioactive decay; radioactive half-life is the time taken for a radioactive isotope to lose half its mass; and all the radioactive atoms will have decayed after one (or two) half-lives.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 just: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after one half-life, half of the carbon-14 is gone.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after one half-life, half of the carbon-14 atoms have decayed </a:t>
            </a:r>
            <a:r>
              <a:rPr lang="en-GB" sz="1200" i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into nitrogen-14 atoms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  <a:p>
            <a:r>
              <a:rPr lang="en-GB" dirty="0"/>
              <a:t>Image by blende12 from Pixabay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97597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Answers are revealed by clicking on the mouse.</a:t>
            </a:r>
          </a:p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summary of common misunderstandings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90303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9608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Answers are revealed by clicking on the mouse.</a:t>
            </a:r>
          </a:p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summary of common misunderstandings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52009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809373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PMA5.4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describe the decay of a radioactive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material;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describe patterns in the random nature of radioactive decay and interpret radioactive half-life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graphs;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make calculations using values of half-life.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volume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and/or mass of a radioactive material is halved after one half-life;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radioactive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particles disappear as they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decay;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after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one half-life all of the radioactivity is gone and the material is safe; a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ll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radioactive atoms will have decayed after one half-life (or after 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two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half-lives);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half-life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a special time before which, or at which, a particular nucleus decays.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Full answers can be found in the teacher notes for this activity.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Original image of pizza </a:t>
            </a:r>
            <a:r>
              <a:rPr lang="en-GB" sz="1200" b="0" i="1" baseline="0" dirty="0">
                <a:solidFill>
                  <a:schemeClr val="tx1"/>
                </a:solidFill>
              </a:rPr>
              <a:t>by </a:t>
            </a:r>
            <a:r>
              <a:rPr lang="en-GB" sz="1200" b="0" i="1" baseline="0" dirty="0" err="1">
                <a:solidFill>
                  <a:schemeClr val="tx1"/>
                </a:solidFill>
              </a:rPr>
              <a:t>petrovhey</a:t>
            </a:r>
            <a:r>
              <a:rPr lang="en-GB" sz="1200" b="0" i="1" baseline="0" dirty="0">
                <a:solidFill>
                  <a:schemeClr val="tx1"/>
                </a:solidFill>
              </a:rPr>
              <a:t> from Pixabay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7530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PMA5.4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identify events that are random.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all events that are unpredictable are random; and all events that are predictable are not random.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 the outcome cannot be predicted, it is a random event.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 the outcome </a:t>
            </a:r>
            <a:r>
              <a:rPr lang="en-GB" sz="120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</a:t>
            </a:r>
            <a:r>
              <a:rPr lang="en-GB" sz="120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entirely down to chance, it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a random event.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1" i="0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B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  <a:p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Images: penalty by Michael </a:t>
            </a:r>
            <a:r>
              <a:rPr lang="en-GB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Zollner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coin by </a:t>
            </a:r>
            <a:r>
              <a:rPr lang="en-GB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litepix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both from Pixabay.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2522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PMA5.4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explain how randomness can lead to predictable outcomes.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 random events,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is possible to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predict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most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likely next outcome based on previous outcomes.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 the outcome cannot be predicted, it is a random event.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 the outcome </a:t>
            </a:r>
            <a:r>
              <a:rPr lang="en-GB" sz="120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</a:t>
            </a:r>
            <a:r>
              <a:rPr lang="en-GB" sz="120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entirely down to chance, it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a random event.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38603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96838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PMA5.4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explain how randomness can lead to predictable outcomes.</a:t>
            </a: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misunderstanding: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 random events, it is possible to predict the most likely next outcome based on previous outcomes.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 the outcome cannot be predicted, it is a random event.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 the outcome </a:t>
            </a:r>
            <a:r>
              <a:rPr lang="en-GB" sz="120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entirely down to chance, it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a random event.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  <a:p>
            <a:r>
              <a:rPr lang="en-GB" dirty="0"/>
              <a:t>Image by PublicDomainPictures from Pixabay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09613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B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04014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PMA5.4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describe the decay of a radioactive material.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volume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and/or mass of a radioactive material is halved after one half-life; and radioactive particles disappear as they decay.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americium-241 is a radioactive material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atoms of americium-241 are radioactive; and the radioactive material contains americium-241 atoms.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02339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>
                <a:solidFill>
                  <a:schemeClr val="tx1"/>
                </a:solidFill>
              </a:rPr>
              <a:t>statements A, B and D are right; and statement C is wrong.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4950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8.xml"/><Relationship Id="rId3" Type="http://schemas.openxmlformats.org/officeDocument/2006/relationships/image" Target="../media/image1.png"/><Relationship Id="rId7" Type="http://schemas.openxmlformats.org/officeDocument/2006/relationships/slide" Target="slide4.xml"/><Relationship Id="rId12" Type="http://schemas.openxmlformats.org/officeDocument/2006/relationships/slide" Target="slide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2.xml"/><Relationship Id="rId11" Type="http://schemas.openxmlformats.org/officeDocument/2006/relationships/slide" Target="slide22.xml"/><Relationship Id="rId5" Type="http://schemas.openxmlformats.org/officeDocument/2006/relationships/slide" Target="slide3.xml"/><Relationship Id="rId10" Type="http://schemas.openxmlformats.org/officeDocument/2006/relationships/slide" Target="slide15.xml"/><Relationship Id="rId4" Type="http://schemas.openxmlformats.org/officeDocument/2006/relationships/hyperlink" Target="BEST_PMA_3_1_Teacher%20notes_key%20concept_Transfer%20of%20energy%20by%20conduction.docx" TargetMode="External"/><Relationship Id="rId9" Type="http://schemas.openxmlformats.org/officeDocument/2006/relationships/slide" Target="slide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slide" Target="slide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bestevidencescienceteaching.org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bestevidencescienceteaching.org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slide" Target="slide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65">
            <a:extLst>
              <a:ext uri="{FF2B5EF4-FFF2-40B4-BE49-F238E27FC236}">
                <a16:creationId xmlns:a16="http://schemas.microsoft.com/office/drawing/2014/main" id="{29F46856-F9F5-44F9-BBF0-C056BBC91B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86" name="Rounded Rectangle 85">
            <a:hlinkClick r:id="rId4" action="ppaction://hlinkfile"/>
          </p:cNvPr>
          <p:cNvSpPr/>
          <p:nvPr/>
        </p:nvSpPr>
        <p:spPr>
          <a:xfrm>
            <a:off x="4352422" y="5610794"/>
            <a:ext cx="4540273" cy="681618"/>
          </a:xfrm>
          <a:prstGeom prst="roundRect">
            <a:avLst>
              <a:gd name="adj" fmla="val 2693"/>
            </a:avLst>
          </a:prstGeom>
          <a:solidFill>
            <a:srgbClr val="604A7B"/>
          </a:solidFill>
          <a:ln>
            <a:solidFill>
              <a:srgbClr val="604A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</a:rPr>
              <a:t>Run the slide show to activate the </a:t>
            </a:r>
            <a:r>
              <a:rPr lang="en-GB" sz="12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clickable boxes.</a:t>
            </a:r>
            <a:endParaRPr lang="en-GB" sz="1200" b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</a:rPr>
              <a:t>Useful information can be found in the slide notes.</a:t>
            </a:r>
            <a:endParaRPr lang="en-GB" sz="11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1" name="Title 1"/>
          <p:cNvSpPr txBox="1">
            <a:spLocks/>
          </p:cNvSpPr>
          <p:nvPr/>
        </p:nvSpPr>
        <p:spPr>
          <a:xfrm>
            <a:off x="0" y="2175"/>
            <a:ext cx="9144000" cy="6353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chemeClr val="tx1"/>
                </a:solidFill>
              </a:rPr>
              <a:t>Key concept </a:t>
            </a:r>
            <a:r>
              <a:rPr lang="en-US" dirty="0" smtClean="0">
                <a:solidFill>
                  <a:schemeClr val="tx1"/>
                </a:solidFill>
              </a:rPr>
              <a:t>PMA5.4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Radioactive half-life</a:t>
            </a:r>
            <a:endParaRPr kumimoji="0" lang="en-GB" sz="2000" b="1" i="0" u="none" strike="noStrike" kern="120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212333" y="5690206"/>
            <a:ext cx="3926671" cy="517833"/>
            <a:chOff x="193862" y="5695967"/>
            <a:chExt cx="3926671" cy="517833"/>
          </a:xfrm>
        </p:grpSpPr>
        <p:sp>
          <p:nvSpPr>
            <p:cNvPr id="46" name="Text Box 234"/>
            <p:cNvSpPr txBox="1"/>
            <p:nvPr/>
          </p:nvSpPr>
          <p:spPr>
            <a:xfrm>
              <a:off x="193862" y="5695967"/>
              <a:ext cx="200025" cy="222250"/>
            </a:xfrm>
            <a:prstGeom prst="rect">
              <a:avLst/>
            </a:prstGeom>
            <a:solidFill>
              <a:srgbClr val="604A7B"/>
            </a:solidFill>
            <a:ln w="6350">
              <a:noFill/>
            </a:ln>
          </p:spPr>
          <p:txBody>
            <a:bodyPr rot="0" spcFirstLastPara="0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800" b="1" dirty="0">
                  <a:solidFill>
                    <a:srgbClr val="FFFFFF"/>
                  </a:solidFill>
                  <a:effectLst/>
                  <a:latin typeface="Arial Black" panose="020B0A040201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</a:t>
              </a:r>
              <a:endPara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393887" y="5695967"/>
              <a:ext cx="3726646" cy="222250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r>
                <a:rPr lang="en-GB" sz="900" dirty="0">
                  <a:latin typeface="Verdana" panose="020B0604030504040204" pitchFamily="34" charset="0"/>
                  <a:ea typeface="Verdana" panose="020B0604030504040204" pitchFamily="34" charset="0"/>
                </a:rPr>
                <a:t>Prior understanding from earlier stages of learning.</a:t>
              </a:r>
            </a:p>
          </p:txBody>
        </p:sp>
        <p:sp>
          <p:nvSpPr>
            <p:cNvPr id="57" name="Text Box 235"/>
            <p:cNvSpPr txBox="1"/>
            <p:nvPr/>
          </p:nvSpPr>
          <p:spPr>
            <a:xfrm>
              <a:off x="193862" y="5991550"/>
              <a:ext cx="200025" cy="222250"/>
            </a:xfrm>
            <a:prstGeom prst="rect">
              <a:avLst/>
            </a:prstGeom>
            <a:solidFill>
              <a:srgbClr val="604A7B"/>
            </a:solidFill>
            <a:ln w="6350">
              <a:noFill/>
            </a:ln>
          </p:spPr>
          <p:txBody>
            <a:bodyPr rot="0" spcFirstLastPara="0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800" b="1" dirty="0">
                  <a:solidFill>
                    <a:srgbClr val="FFFFFF"/>
                  </a:solidFill>
                  <a:effectLst/>
                  <a:latin typeface="Arial Black" panose="020B0A040201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B</a:t>
              </a:r>
              <a:endPara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393887" y="5991550"/>
              <a:ext cx="2506663" cy="222250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r>
                <a:rPr lang="en-GB" sz="900" dirty="0">
                  <a:latin typeface="Verdana" panose="020B0604030504040204" pitchFamily="34" charset="0"/>
                  <a:ea typeface="Verdana" panose="020B0604030504040204" pitchFamily="34" charset="0"/>
                </a:rPr>
                <a:t>Bridge to later stages of learning.</a:t>
              </a: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1436957" y="1380530"/>
            <a:ext cx="7344000" cy="108806"/>
            <a:chOff x="-3399" y="3399"/>
            <a:chExt cx="7492276" cy="108806"/>
          </a:xfrm>
        </p:grpSpPr>
        <p:cxnSp>
          <p:nvCxnSpPr>
            <p:cNvPr id="73" name="Straight Arrow Connector 72"/>
            <p:cNvCxnSpPr/>
            <p:nvPr/>
          </p:nvCxnSpPr>
          <p:spPr>
            <a:xfrm>
              <a:off x="110490" y="57150"/>
              <a:ext cx="7378387" cy="0"/>
            </a:xfrm>
            <a:prstGeom prst="straightConnector1">
              <a:avLst/>
            </a:prstGeom>
            <a:ln w="50800">
              <a:solidFill>
                <a:srgbClr val="604A7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4" name="Group 73"/>
            <p:cNvGrpSpPr/>
            <p:nvPr/>
          </p:nvGrpSpPr>
          <p:grpSpPr>
            <a:xfrm>
              <a:off x="-3399" y="3399"/>
              <a:ext cx="1791301" cy="108806"/>
              <a:chOff x="-3999" y="3399"/>
              <a:chExt cx="2107274" cy="108806"/>
            </a:xfrm>
          </p:grpSpPr>
          <p:sp>
            <p:nvSpPr>
              <p:cNvPr id="76" name="Parallelogram 75"/>
              <p:cNvSpPr/>
              <p:nvPr/>
            </p:nvSpPr>
            <p:spPr>
              <a:xfrm rot="10800000" flipV="1">
                <a:off x="-1114" y="3399"/>
                <a:ext cx="2104389" cy="53975"/>
              </a:xfrm>
              <a:prstGeom prst="parallelogram">
                <a:avLst>
                  <a:gd name="adj" fmla="val 199000"/>
                </a:avLst>
              </a:prstGeom>
              <a:solidFill>
                <a:srgbClr val="604A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77" name="Parallelogram 76"/>
              <p:cNvSpPr/>
              <p:nvPr/>
            </p:nvSpPr>
            <p:spPr>
              <a:xfrm rot="10800000">
                <a:off x="-3999" y="58205"/>
                <a:ext cx="2104937" cy="54000"/>
              </a:xfrm>
              <a:prstGeom prst="parallelogram">
                <a:avLst>
                  <a:gd name="adj" fmla="val 199000"/>
                </a:avLst>
              </a:prstGeom>
              <a:solidFill>
                <a:srgbClr val="604A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</p:grpSp>
        <p:sp>
          <p:nvSpPr>
            <p:cNvPr id="75" name="Text Box 2"/>
            <p:cNvSpPr txBox="1">
              <a:spLocks noChangeArrowheads="1"/>
            </p:cNvSpPr>
            <p:nvPr/>
          </p:nvSpPr>
          <p:spPr bwMode="auto">
            <a:xfrm>
              <a:off x="219057" y="10601"/>
              <a:ext cx="1295400" cy="95258"/>
            </a:xfrm>
            <a:prstGeom prst="rect">
              <a:avLst/>
            </a:prstGeom>
            <a:solidFill>
              <a:srgbClr val="604A7B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0" tIns="0" rIns="0" bIns="0" anchor="t" anchorCtr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600" b="1" cap="all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 o n c e p t u a l   p r o g r e s s I o n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212333" y="813857"/>
            <a:ext cx="8683572" cy="4682322"/>
            <a:chOff x="212333" y="813857"/>
            <a:chExt cx="8683572" cy="4682322"/>
          </a:xfrm>
        </p:grpSpPr>
        <p:grpSp>
          <p:nvGrpSpPr>
            <p:cNvPr id="5" name="Group 4"/>
            <p:cNvGrpSpPr/>
            <p:nvPr/>
          </p:nvGrpSpPr>
          <p:grpSpPr>
            <a:xfrm>
              <a:off x="212333" y="813857"/>
              <a:ext cx="8683572" cy="4682322"/>
              <a:chOff x="212333" y="813857"/>
              <a:chExt cx="8683572" cy="4682322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212333" y="813857"/>
                <a:ext cx="8683572" cy="4682322"/>
                <a:chOff x="212333" y="813857"/>
                <a:chExt cx="8683572" cy="4682322"/>
              </a:xfrm>
            </p:grpSpPr>
            <p:grpSp>
              <p:nvGrpSpPr>
                <p:cNvPr id="89" name="Group 88"/>
                <p:cNvGrpSpPr/>
                <p:nvPr/>
              </p:nvGrpSpPr>
              <p:grpSpPr>
                <a:xfrm>
                  <a:off x="212333" y="813857"/>
                  <a:ext cx="8683572" cy="4682322"/>
                  <a:chOff x="213529" y="766232"/>
                  <a:chExt cx="8683572" cy="4682322"/>
                </a:xfrm>
              </p:grpSpPr>
              <p:grpSp>
                <p:nvGrpSpPr>
                  <p:cNvPr id="51" name="Group 50"/>
                  <p:cNvGrpSpPr/>
                  <p:nvPr/>
                </p:nvGrpSpPr>
                <p:grpSpPr>
                  <a:xfrm>
                    <a:off x="213529" y="766232"/>
                    <a:ext cx="8681180" cy="4682322"/>
                    <a:chOff x="213528" y="781472"/>
                    <a:chExt cx="8681180" cy="4682322"/>
                  </a:xfrm>
                </p:grpSpPr>
                <p:grpSp>
                  <p:nvGrpSpPr>
                    <p:cNvPr id="41" name="Group 40"/>
                    <p:cNvGrpSpPr/>
                    <p:nvPr/>
                  </p:nvGrpSpPr>
                  <p:grpSpPr>
                    <a:xfrm>
                      <a:off x="213528" y="781472"/>
                      <a:ext cx="8681180" cy="4682322"/>
                      <a:chOff x="237339" y="997372"/>
                      <a:chExt cx="8681180" cy="4682322"/>
                    </a:xfrm>
                  </p:grpSpPr>
                  <p:grpSp>
                    <p:nvGrpSpPr>
                      <p:cNvPr id="34" name="Group 33"/>
                      <p:cNvGrpSpPr/>
                      <p:nvPr/>
                    </p:nvGrpSpPr>
                    <p:grpSpPr>
                      <a:xfrm>
                        <a:off x="1353428" y="997372"/>
                        <a:ext cx="7565091" cy="1942089"/>
                        <a:chOff x="1348745" y="997475"/>
                        <a:chExt cx="7565091" cy="1942089"/>
                      </a:xfrm>
                    </p:grpSpPr>
                    <p:grpSp>
                      <p:nvGrpSpPr>
                        <p:cNvPr id="32" name="Group 31"/>
                        <p:cNvGrpSpPr/>
                        <p:nvPr/>
                      </p:nvGrpSpPr>
                      <p:grpSpPr>
                        <a:xfrm>
                          <a:off x="1348745" y="997475"/>
                          <a:ext cx="7565091" cy="1942089"/>
                          <a:chOff x="1348745" y="997475"/>
                          <a:chExt cx="7565091" cy="1942089"/>
                        </a:xfrm>
                      </p:grpSpPr>
                      <p:sp>
                        <p:nvSpPr>
                          <p:cNvPr id="2" name="Rectangle 1"/>
                          <p:cNvSpPr/>
                          <p:nvPr/>
                        </p:nvSpPr>
                        <p:spPr>
                          <a:xfrm>
                            <a:off x="1348745" y="997475"/>
                            <a:ext cx="7565091" cy="503794"/>
                          </a:xfrm>
                          <a:prstGeom prst="rect">
                            <a:avLst/>
                          </a:prstGeom>
                          <a:noFill/>
                          <a:ln>
                            <a:solidFill>
                              <a:srgbClr val="604A7B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>
                              <a:lnSpc>
                                <a:spcPct val="114000"/>
                              </a:lnSpc>
                            </a:pPr>
                            <a:r>
                              <a:rPr lang="en-GB" sz="1200" dirty="0"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Radioactive half-life is the predicted time it takes for half of a large sample of radioactive nuclei to decay randomly.</a:t>
                            </a:r>
                            <a:endParaRPr lang="en-GB" sz="12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4" name="Rectangle 3"/>
                          <p:cNvSpPr/>
                          <p:nvPr/>
                        </p:nvSpPr>
                        <p:spPr>
                          <a:xfrm>
                            <a:off x="1348745" y="1715564"/>
                            <a:ext cx="1512000" cy="1224000"/>
                          </a:xfrm>
                          <a:prstGeom prst="rect">
                            <a:avLst/>
                          </a:prstGeom>
                          <a:noFill/>
                          <a:ln>
                            <a:solidFill>
                              <a:srgbClr val="604A7B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lIns="72000" tIns="36000" rIns="72000" bIns="36000" rtlCol="0" anchor="t" anchorCtr="0"/>
                          <a:lstStyle/>
                          <a:p>
                            <a:r>
                              <a:rPr lang="en-GB" sz="1000" dirty="0"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Identify events that are random.</a:t>
                            </a:r>
                            <a:endParaRPr lang="en-GB" sz="10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4" name="Rectangle 13"/>
                          <p:cNvSpPr/>
                          <p:nvPr/>
                        </p:nvSpPr>
                        <p:spPr>
                          <a:xfrm>
                            <a:off x="2861813" y="1715564"/>
                            <a:ext cx="1512000" cy="1224000"/>
                          </a:xfrm>
                          <a:prstGeom prst="rect">
                            <a:avLst/>
                          </a:prstGeom>
                          <a:noFill/>
                          <a:ln>
                            <a:solidFill>
                              <a:srgbClr val="604A7B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lIns="72000" tIns="36000" rIns="72000" bIns="36000" rtlCol="0" anchor="t" anchorCtr="0"/>
                          <a:lstStyle/>
                          <a:p>
                            <a:r>
                              <a:rPr lang="en-GB" sz="1000" dirty="0"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Explain how randomness can lead to predictable outcomes.</a:t>
                            </a:r>
                            <a:endParaRPr lang="en-GB" sz="10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5" name="Rectangle 14"/>
                          <p:cNvSpPr/>
                          <p:nvPr/>
                        </p:nvSpPr>
                        <p:spPr>
                          <a:xfrm>
                            <a:off x="4374881" y="1715564"/>
                            <a:ext cx="1512000" cy="1224000"/>
                          </a:xfrm>
                          <a:prstGeom prst="rect">
                            <a:avLst/>
                          </a:prstGeom>
                          <a:noFill/>
                          <a:ln>
                            <a:solidFill>
                              <a:srgbClr val="604A7B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lIns="72000" tIns="36000" rIns="72000" bIns="36000" rtlCol="0" anchor="t" anchorCtr="0"/>
                          <a:lstStyle/>
                          <a:p>
                            <a:r>
                              <a:rPr lang="en-GB" sz="1000" dirty="0"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Describe the decay of a radioactive material.</a:t>
                            </a:r>
                            <a:endParaRPr lang="en-GB" sz="10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6" name="Rectangle 15"/>
                          <p:cNvSpPr/>
                          <p:nvPr/>
                        </p:nvSpPr>
                        <p:spPr>
                          <a:xfrm>
                            <a:off x="5887949" y="1715564"/>
                            <a:ext cx="1512000" cy="1224000"/>
                          </a:xfrm>
                          <a:prstGeom prst="rect">
                            <a:avLst/>
                          </a:prstGeom>
                          <a:noFill/>
                          <a:ln>
                            <a:solidFill>
                              <a:srgbClr val="604A7B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lIns="72000" tIns="36000" rIns="72000" bIns="36000" rtlCol="0" anchor="t" anchorCtr="0"/>
                          <a:lstStyle/>
                          <a:p>
                            <a:r>
                              <a:rPr lang="en-GB" sz="1000" dirty="0"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Describe patterns in the random nature of radioactive decay and interpret radioactive half-life graphs.</a:t>
                            </a:r>
                            <a:endParaRPr lang="en-GB" sz="10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7" name="Rectangle 16"/>
                          <p:cNvSpPr/>
                          <p:nvPr/>
                        </p:nvSpPr>
                        <p:spPr>
                          <a:xfrm>
                            <a:off x="7401019" y="1715564"/>
                            <a:ext cx="1512000" cy="1224000"/>
                          </a:xfrm>
                          <a:prstGeom prst="rect">
                            <a:avLst/>
                          </a:prstGeom>
                          <a:noFill/>
                          <a:ln>
                            <a:solidFill>
                              <a:srgbClr val="604A7B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lIns="72000" tIns="36000" rIns="72000" bIns="36000" rtlCol="0" anchor="t" anchorCtr="0"/>
                          <a:lstStyle/>
                          <a:p>
                            <a:r>
                              <a:rPr lang="en-GB" sz="1000" dirty="0"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Make calculations using values of half-life.</a:t>
                            </a:r>
                            <a:endParaRPr lang="en-GB" sz="10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endParaRPr>
                          </a:p>
                        </p:txBody>
                      </p:sp>
                    </p:grpSp>
                    <p:sp>
                      <p:nvSpPr>
                        <p:cNvPr id="33" name="Rectangle 32"/>
                        <p:cNvSpPr/>
                        <p:nvPr/>
                      </p:nvSpPr>
                      <p:spPr>
                        <a:xfrm>
                          <a:off x="1348745" y="1497988"/>
                          <a:ext cx="7564274" cy="217370"/>
                        </a:xfrm>
                        <a:prstGeom prst="rect">
                          <a:avLst/>
                        </a:prstGeom>
                        <a:noFill/>
                        <a:ln>
                          <a:solidFill>
                            <a:srgbClr val="604A7B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>
                            <a:lnSpc>
                              <a:spcPct val="114000"/>
                            </a:lnSpc>
                          </a:pPr>
                          <a:endParaRPr lang="en-GB" sz="12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</p:grpSp>
                  <p:grpSp>
                    <p:nvGrpSpPr>
                      <p:cNvPr id="40" name="Group 39"/>
                      <p:cNvGrpSpPr/>
                      <p:nvPr/>
                    </p:nvGrpSpPr>
                    <p:grpSpPr>
                      <a:xfrm>
                        <a:off x="237339" y="1016796"/>
                        <a:ext cx="1080254" cy="4662898"/>
                        <a:chOff x="237339" y="1016796"/>
                        <a:chExt cx="1080254" cy="4662898"/>
                      </a:xfrm>
                    </p:grpSpPr>
                    <p:sp>
                      <p:nvSpPr>
                        <p:cNvPr id="35" name="TextBox 34"/>
                        <p:cNvSpPr txBox="1"/>
                        <p:nvPr/>
                      </p:nvSpPr>
                      <p:spPr>
                        <a:xfrm>
                          <a:off x="238410" y="1016796"/>
                          <a:ext cx="1079183" cy="461665"/>
                        </a:xfrm>
                        <a:prstGeom prst="rect">
                          <a:avLst/>
                        </a:prstGeom>
                        <a:solidFill>
                          <a:srgbClr val="604A7B"/>
                        </a:solidFill>
                        <a:ln>
                          <a:solidFill>
                            <a:schemeClr val="bg1"/>
                          </a:solidFill>
                        </a:ln>
                      </p:spPr>
                      <p:txBody>
                        <a:bodyPr wrap="square" rtlCol="0">
                          <a:noAutofit/>
                        </a:bodyPr>
                        <a:lstStyle/>
                        <a:p>
                          <a:r>
                            <a:rPr lang="en-GB" sz="1000" b="1" dirty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Learning focus </a:t>
                          </a:r>
                          <a:endParaRPr lang="en-GB" sz="1000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37" name="TextBox 36"/>
                        <p:cNvSpPr txBox="1"/>
                        <p:nvPr/>
                      </p:nvSpPr>
                      <p:spPr>
                        <a:xfrm>
                          <a:off x="237341" y="1497885"/>
                          <a:ext cx="1079183" cy="1441576"/>
                        </a:xfrm>
                        <a:prstGeom prst="rect">
                          <a:avLst/>
                        </a:prstGeom>
                        <a:solidFill>
                          <a:srgbClr val="604A7B"/>
                        </a:solidFill>
                        <a:ln>
                          <a:solidFill>
                            <a:schemeClr val="bg1"/>
                          </a:solidFill>
                        </a:ln>
                      </p:spPr>
                      <p:txBody>
                        <a:bodyPr wrap="square" rtlCol="0">
                          <a:noAutofit/>
                        </a:bodyPr>
                        <a:lstStyle/>
                        <a:p>
                          <a:r>
                            <a:rPr lang="en-GB" sz="800" b="1" dirty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As students’ conceptual understanding progresses they can:</a:t>
                          </a:r>
                          <a:endParaRPr lang="en-GB" sz="800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38" name="TextBox 37"/>
                        <p:cNvSpPr txBox="1"/>
                        <p:nvPr/>
                      </p:nvSpPr>
                      <p:spPr>
                        <a:xfrm>
                          <a:off x="237339" y="3013367"/>
                          <a:ext cx="1079183" cy="1296000"/>
                        </a:xfrm>
                        <a:prstGeom prst="rect">
                          <a:avLst/>
                        </a:prstGeom>
                        <a:solidFill>
                          <a:srgbClr val="604A7B"/>
                        </a:solidFill>
                        <a:ln>
                          <a:solidFill>
                            <a:schemeClr val="bg1"/>
                          </a:solidFill>
                        </a:ln>
                      </p:spPr>
                      <p:txBody>
                        <a:bodyPr wrap="square" rtlCol="0">
                          <a:noAutofit/>
                        </a:bodyPr>
                        <a:lstStyle/>
                        <a:p>
                          <a:r>
                            <a:rPr lang="en-GB" sz="1000" b="1" dirty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Diagnostic questions</a:t>
                          </a:r>
                          <a:endParaRPr lang="en-GB" sz="1000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39" name="TextBox 38"/>
                        <p:cNvSpPr txBox="1"/>
                        <p:nvPr/>
                      </p:nvSpPr>
                      <p:spPr>
                        <a:xfrm>
                          <a:off x="237339" y="4383694"/>
                          <a:ext cx="1079183" cy="1296000"/>
                        </a:xfrm>
                        <a:prstGeom prst="rect">
                          <a:avLst/>
                        </a:prstGeom>
                        <a:solidFill>
                          <a:srgbClr val="604A7B"/>
                        </a:solidFill>
                        <a:ln>
                          <a:solidFill>
                            <a:schemeClr val="bg1"/>
                          </a:solidFill>
                        </a:ln>
                      </p:spPr>
                      <p:txBody>
                        <a:bodyPr wrap="square" rtlCol="0">
                          <a:noAutofit/>
                        </a:bodyPr>
                        <a:lstStyle/>
                        <a:p>
                          <a:r>
                            <a:rPr lang="en-GB" sz="1000" b="1" dirty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Response activities</a:t>
                          </a:r>
                          <a:endParaRPr lang="en-GB" sz="1000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50" name="Group 49"/>
                    <p:cNvGrpSpPr/>
                    <p:nvPr/>
                  </p:nvGrpSpPr>
                  <p:grpSpPr>
                    <a:xfrm>
                      <a:off x="1330956" y="2797467"/>
                      <a:ext cx="6052274" cy="1296187"/>
                      <a:chOff x="1330956" y="2804703"/>
                      <a:chExt cx="6052274" cy="1296187"/>
                    </a:xfrm>
                  </p:grpSpPr>
                  <p:sp>
                    <p:nvSpPr>
                      <p:cNvPr id="48" name="TextBox 47">
                        <a:hlinkClick r:id="rId5" action="ppaction://hlinksldjump"/>
                      </p:cNvPr>
                      <p:cNvSpPr txBox="1"/>
                      <p:nvPr/>
                    </p:nvSpPr>
                    <p:spPr>
                      <a:xfrm>
                        <a:off x="1330956" y="2804703"/>
                        <a:ext cx="1510661" cy="12960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rgbClr val="604A7B"/>
                        </a:solidFill>
                      </a:ln>
                      <a:scene3d>
                        <a:camera prst="orthographicFront"/>
                        <a:lightRig rig="threePt" dir="t"/>
                      </a:scene3d>
                      <a:sp3d>
                        <a:bevelT/>
                      </a:sp3d>
                    </p:spPr>
                    <p:txBody>
                      <a:bodyPr wrap="square" rtlCol="0" anchor="ctr" anchorCtr="0">
                        <a:noAutofit/>
                      </a:bodyPr>
                      <a:lstStyle/>
                      <a:p>
                        <a:pPr algn="ctr"/>
                        <a:r>
                          <a:rPr lang="en-GB" sz="1100" b="1" dirty="0"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A random question</a:t>
                        </a:r>
                        <a:endParaRPr lang="en-GB" sz="1100" b="1" dirty="0">
                          <a:latin typeface="Verdana" panose="020B0604030504040204" pitchFamily="34" charset="0"/>
                          <a:ea typeface="Verdana" panose="020B0604030504040204" pitchFamily="34" charset="0"/>
                        </a:endParaRPr>
                      </a:p>
                    </p:txBody>
                  </p:sp>
                  <p:sp>
                    <p:nvSpPr>
                      <p:cNvPr id="49" name="TextBox 48">
                        <a:hlinkClick r:id="rId6" action="ppaction://hlinksldjump"/>
                      </p:cNvPr>
                      <p:cNvSpPr txBox="1"/>
                      <p:nvPr/>
                    </p:nvSpPr>
                    <p:spPr>
                      <a:xfrm>
                        <a:off x="5871230" y="3452890"/>
                        <a:ext cx="1512000" cy="6480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rgbClr val="604A7B"/>
                        </a:solidFill>
                      </a:ln>
                      <a:scene3d>
                        <a:camera prst="orthographicFront"/>
                        <a:lightRig rig="threePt" dir="t"/>
                      </a:scene3d>
                      <a:sp3d>
                        <a:bevelT/>
                      </a:sp3d>
                    </p:spPr>
                    <p:txBody>
                      <a:bodyPr wrap="square" rtlCol="0" anchor="ctr" anchorCtr="0">
                        <a:noAutofit/>
                      </a:bodyPr>
                      <a:lstStyle/>
                      <a:p>
                        <a:pPr algn="ctr"/>
                        <a:r>
                          <a:rPr lang="en-GB" sz="1100" b="1" dirty="0"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Radioactive half-life graph</a:t>
                        </a:r>
                        <a:endParaRPr lang="en-GB" sz="1100" b="1" dirty="0">
                          <a:latin typeface="Verdana" panose="020B0604030504040204" pitchFamily="34" charset="0"/>
                          <a:ea typeface="Verdana" panose="020B0604030504040204" pitchFamily="34" charset="0"/>
                        </a:endParaRPr>
                      </a:p>
                    </p:txBody>
                  </p:sp>
                </p:grpSp>
              </p:grpSp>
              <p:sp>
                <p:nvSpPr>
                  <p:cNvPr id="52" name="TextBox 51">
                    <a:hlinkClick r:id="rId7" action="ppaction://hlinksldjump"/>
                  </p:cNvPr>
                  <p:cNvSpPr txBox="1"/>
                  <p:nvPr/>
                </p:nvSpPr>
                <p:spPr>
                  <a:xfrm>
                    <a:off x="2843489" y="2782227"/>
                    <a:ext cx="1512000" cy="64800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604A7B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txBody>
                  <a:bodyPr wrap="square" rtlCol="0" anchor="ctr" anchorCtr="0">
                    <a:noAutofit/>
                  </a:bodyPr>
                  <a:lstStyle/>
                  <a:p>
                    <a:pPr algn="ctr"/>
                    <a:r>
                      <a:rPr lang="en-GB" sz="1100" b="1" dirty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Heads or tails?</a:t>
                    </a:r>
                    <a:endParaRPr lang="en-GB" sz="1100" b="1" dirty="0"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53" name="TextBox 52">
                    <a:hlinkClick r:id="rId8" action="ppaction://hlinksldjump"/>
                  </p:cNvPr>
                  <p:cNvSpPr txBox="1"/>
                  <p:nvPr/>
                </p:nvSpPr>
                <p:spPr>
                  <a:xfrm>
                    <a:off x="4357360" y="2782227"/>
                    <a:ext cx="1512000" cy="129600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604A7B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txBody>
                  <a:bodyPr wrap="square" rtlCol="0" anchor="ctr" anchorCtr="0">
                    <a:noAutofit/>
                  </a:bodyPr>
                  <a:lstStyle/>
                  <a:p>
                    <a:pPr algn="ctr"/>
                    <a:r>
                      <a:rPr lang="en-GB" sz="1100" b="1" dirty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Radioactive material</a:t>
                    </a:r>
                    <a:endParaRPr lang="en-GB" sz="1100" b="1" dirty="0"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54" name="TextBox 53">
                    <a:hlinkClick r:id="rId9" action="ppaction://hlinksldjump"/>
                  </p:cNvPr>
                  <p:cNvSpPr txBox="1"/>
                  <p:nvPr/>
                </p:nvSpPr>
                <p:spPr>
                  <a:xfrm>
                    <a:off x="5871231" y="2782414"/>
                    <a:ext cx="1512000" cy="64800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604A7B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txBody>
                  <a:bodyPr wrap="square" rtlCol="0" anchor="ctr" anchorCtr="0">
                    <a:noAutofit/>
                  </a:bodyPr>
                  <a:lstStyle/>
                  <a:p>
                    <a:pPr algn="ctr"/>
                    <a:r>
                      <a:rPr lang="en-GB" sz="1100" b="1" dirty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Radioactive half-life</a:t>
                    </a:r>
                    <a:endParaRPr lang="en-GB" sz="1100" b="1" dirty="0"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55" name="TextBox 54">
                    <a:hlinkClick r:id="rId10" action="ppaction://hlinksldjump"/>
                  </p:cNvPr>
                  <p:cNvSpPr txBox="1"/>
                  <p:nvPr/>
                </p:nvSpPr>
                <p:spPr>
                  <a:xfrm>
                    <a:off x="7385101" y="2782227"/>
                    <a:ext cx="1512000" cy="64800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604A7B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txBody>
                  <a:bodyPr wrap="square" rtlCol="0" anchor="ctr" anchorCtr="0">
                    <a:noAutofit/>
                  </a:bodyPr>
                  <a:lstStyle/>
                  <a:p>
                    <a:pPr algn="ctr"/>
                    <a:r>
                      <a:rPr lang="en-GB" sz="1100" b="1" dirty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Predicting radioactivity </a:t>
                    </a:r>
                    <a:endParaRPr lang="en-GB" sz="1100" b="1" dirty="0"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59" name="TextBox 58"/>
                  <p:cNvSpPr txBox="1"/>
                  <p:nvPr/>
                </p:nvSpPr>
                <p:spPr>
                  <a:xfrm>
                    <a:off x="1329617" y="4152554"/>
                    <a:ext cx="1512001" cy="129600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604A7B"/>
                    </a:solidFill>
                  </a:ln>
                </p:spPr>
                <p:txBody>
                  <a:bodyPr wrap="square" rtlCol="0">
                    <a:noAutofit/>
                  </a:bodyPr>
                  <a:lstStyle/>
                  <a:p>
                    <a:pPr algn="ctr"/>
                    <a:endParaRPr lang="en-GB" sz="1100" dirty="0"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61" name="TextBox 60">
                    <a:hlinkClick r:id="" action="ppaction://noaction"/>
                  </p:cNvPr>
                  <p:cNvSpPr txBox="1"/>
                  <p:nvPr/>
                </p:nvSpPr>
                <p:spPr>
                  <a:xfrm>
                    <a:off x="4353619" y="4152554"/>
                    <a:ext cx="3024000" cy="64800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604A7B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txBody>
                  <a:bodyPr wrap="square" rtlCol="0" anchor="ctr" anchorCtr="0">
                    <a:noAutofit/>
                  </a:bodyPr>
                  <a:lstStyle/>
                  <a:p>
                    <a:pPr algn="ctr">
                      <a:spcAft>
                        <a:spcPts val="600"/>
                      </a:spcAft>
                    </a:pPr>
                    <a:r>
                      <a:rPr lang="en-GB" sz="1100" b="1" dirty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Half-life of clay </a:t>
                    </a:r>
                    <a:r>
                      <a:rPr lang="en-GB" sz="1100" b="1" dirty="0" smtClean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dice</a:t>
                    </a:r>
                  </a:p>
                  <a:p>
                    <a:pPr algn="ctr"/>
                    <a:r>
                      <a:rPr lang="en-GB" sz="1000" dirty="0" smtClean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(No slides for this activity)</a:t>
                    </a:r>
                    <a:endParaRPr lang="en-GB" sz="1000" dirty="0"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62" name="TextBox 61">
                    <a:hlinkClick r:id="rId11" action="ppaction://hlinksldjump"/>
                  </p:cNvPr>
                  <p:cNvSpPr txBox="1"/>
                  <p:nvPr/>
                </p:nvSpPr>
                <p:spPr>
                  <a:xfrm>
                    <a:off x="4353619" y="4800554"/>
                    <a:ext cx="4536000" cy="64800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604A7B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txBody>
                  <a:bodyPr wrap="square" rtlCol="0" anchor="ctr" anchorCtr="0">
                    <a:noAutofit/>
                  </a:bodyPr>
                  <a:lstStyle/>
                  <a:p>
                    <a:pPr algn="ctr"/>
                    <a:r>
                      <a:rPr lang="en-GB" sz="1100" b="1" dirty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Half-life of pizza</a:t>
                    </a:r>
                    <a:endParaRPr lang="en-GB" sz="1100" b="1" dirty="0"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</p:grpSp>
            <p:sp>
              <p:nvSpPr>
                <p:cNvPr id="65" name="TextBox 64"/>
                <p:cNvSpPr txBox="1"/>
                <p:nvPr/>
              </p:nvSpPr>
              <p:spPr>
                <a:xfrm>
                  <a:off x="2842293" y="4200179"/>
                  <a:ext cx="1512001" cy="1296000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604A7B"/>
                  </a:solidFill>
                </a:ln>
              </p:spPr>
              <p:txBody>
                <a:bodyPr wrap="square" rtlCol="0">
                  <a:noAutofit/>
                </a:bodyPr>
                <a:lstStyle/>
                <a:p>
                  <a:pPr algn="ctr"/>
                  <a:endParaRPr lang="en-GB" sz="1100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  <p:sp>
            <p:nvSpPr>
              <p:cNvPr id="60" name="TextBox 59">
                <a:hlinkClick r:id="rId12" action="ppaction://hlinksldjump"/>
              </p:cNvPr>
              <p:cNvSpPr txBox="1"/>
              <p:nvPr/>
            </p:nvSpPr>
            <p:spPr>
              <a:xfrm>
                <a:off x="2842293" y="3478039"/>
                <a:ext cx="1512000" cy="648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GB" sz="11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Tossing coins</a:t>
                </a:r>
                <a:endParaRPr lang="en-GB" sz="1100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63" name="TextBox 62">
                <a:hlinkClick r:id="rId13" action="ppaction://hlinksldjump"/>
              </p:cNvPr>
              <p:cNvSpPr txBox="1"/>
              <p:nvPr/>
            </p:nvSpPr>
            <p:spPr>
              <a:xfrm>
                <a:off x="7383905" y="3478039"/>
                <a:ext cx="1512000" cy="648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GB" sz="11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Carbon dating</a:t>
                </a:r>
                <a:endParaRPr lang="en-GB" sz="1100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sp>
          <p:nvSpPr>
            <p:cNvPr id="67" name="TextBox 66"/>
            <p:cNvSpPr txBox="1"/>
            <p:nvPr/>
          </p:nvSpPr>
          <p:spPr>
            <a:xfrm>
              <a:off x="7383904" y="4200179"/>
              <a:ext cx="1512001" cy="648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604A7B"/>
              </a:solidFill>
            </a:ln>
          </p:spPr>
          <p:txBody>
            <a:bodyPr wrap="square" rtlCol="0">
              <a:noAutofit/>
            </a:bodyPr>
            <a:lstStyle/>
            <a:p>
              <a:pPr algn="ctr"/>
              <a:endParaRPr lang="en-GB" sz="11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227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07F914-95E4-4C95-B102-555FD884F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83B909-D274-4D1C-86E1-43828B373AAE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Radioactive half-life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2EB4D9EA-90E3-47E6-91F3-EA03033D19DC}"/>
              </a:ext>
            </a:extLst>
          </p:cNvPr>
          <p:cNvSpPr txBox="1">
            <a:spLocks/>
          </p:cNvSpPr>
          <p:nvPr/>
        </p:nvSpPr>
        <p:spPr>
          <a:xfrm>
            <a:off x="457200" y="863126"/>
            <a:ext cx="8285163" cy="46885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Bismuth-212 is a radioactive isotope.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It has a half-life of about one hour.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A Geiger-Muller tube is used to measure its radiation.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After one hour (</a:t>
            </a:r>
            <a:r>
              <a:rPr lang="en-US" b="1" dirty="0"/>
              <a:t>one half-life</a:t>
            </a:r>
            <a:r>
              <a:rPr lang="en-US" dirty="0"/>
              <a:t>), the count rate is half what it was at the start.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80164A9-D4C5-41F1-BFC0-30A6B09FA1F2}"/>
              </a:ext>
            </a:extLst>
          </p:cNvPr>
          <p:cNvGrpSpPr/>
          <p:nvPr/>
        </p:nvGrpSpPr>
        <p:grpSpPr>
          <a:xfrm>
            <a:off x="1432051" y="1690173"/>
            <a:ext cx="6279897" cy="2063384"/>
            <a:chOff x="1110806" y="1721972"/>
            <a:chExt cx="6279897" cy="206338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49F4E30-B346-4B34-AEB8-5D9C086A2E4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50652" y="1721972"/>
              <a:ext cx="1140051" cy="1707028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CBBB990D-534C-4FC6-8464-E9FF6A7D968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10806" y="1920865"/>
              <a:ext cx="1925256" cy="1707028"/>
            </a:xfrm>
            <a:prstGeom prst="rect">
              <a:avLst/>
            </a:prstGeom>
          </p:spPr>
        </p:pic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CB755F23-C0E0-4C1D-8E3D-8426C4BEA52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205533" y="1749116"/>
              <a:ext cx="1201016" cy="2036240"/>
            </a:xfrm>
            <a:prstGeom prst="rect">
              <a:avLst/>
            </a:prstGeom>
          </p:spPr>
        </p:pic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25F2BFAB-C25E-4342-B611-1CBB881EF676}"/>
                </a:ext>
              </a:extLst>
            </p:cNvPr>
            <p:cNvSpPr/>
            <p:nvPr/>
          </p:nvSpPr>
          <p:spPr>
            <a:xfrm>
              <a:off x="3013075" y="2359025"/>
              <a:ext cx="2209800" cy="1291462"/>
            </a:xfrm>
            <a:custGeom>
              <a:avLst/>
              <a:gdLst>
                <a:gd name="connsiteX0" fmla="*/ 0 w 2209800"/>
                <a:gd name="connsiteY0" fmla="*/ 742950 h 1291462"/>
                <a:gd name="connsiteX1" fmla="*/ 422275 w 2209800"/>
                <a:gd name="connsiteY1" fmla="*/ 857250 h 1291462"/>
                <a:gd name="connsiteX2" fmla="*/ 968375 w 2209800"/>
                <a:gd name="connsiteY2" fmla="*/ 1276350 h 1291462"/>
                <a:gd name="connsiteX3" fmla="*/ 1625600 w 2209800"/>
                <a:gd name="connsiteY3" fmla="*/ 254000 h 1291462"/>
                <a:gd name="connsiteX4" fmla="*/ 2209800 w 2209800"/>
                <a:gd name="connsiteY4" fmla="*/ 0 h 1291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09800" h="1291462">
                  <a:moveTo>
                    <a:pt x="0" y="742950"/>
                  </a:moveTo>
                  <a:cubicBezTo>
                    <a:pt x="130439" y="755650"/>
                    <a:pt x="260879" y="768350"/>
                    <a:pt x="422275" y="857250"/>
                  </a:cubicBezTo>
                  <a:cubicBezTo>
                    <a:pt x="583671" y="946150"/>
                    <a:pt x="767821" y="1376892"/>
                    <a:pt x="968375" y="1276350"/>
                  </a:cubicBezTo>
                  <a:cubicBezTo>
                    <a:pt x="1168929" y="1175808"/>
                    <a:pt x="1418696" y="466725"/>
                    <a:pt x="1625600" y="254000"/>
                  </a:cubicBezTo>
                  <a:cubicBezTo>
                    <a:pt x="1832504" y="41275"/>
                    <a:pt x="2021152" y="20637"/>
                    <a:pt x="2209800" y="0"/>
                  </a:cubicBezTo>
                </a:path>
              </a:pathLst>
            </a:custGeom>
            <a:noFill/>
            <a:ln w="25400" cap="rnd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406405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CBE438FE-32C4-4047-A14C-08FDD2B963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Radioactive half-life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7"/>
            <a:ext cx="8285163" cy="6464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What is the definition of radioactive half-life?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Half the time it takes for a radioactive atom to decay.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average time it takes for a radioactive atom to decay.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time it takes for half the radioactive atoms to decay.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57200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77841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time at which half the radioactive atoms will decay.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96E6E67-55FC-4EA5-B3C0-D60034341BFC}"/>
              </a:ext>
            </a:extLst>
          </p:cNvPr>
          <p:cNvGrpSpPr/>
          <p:nvPr/>
        </p:nvGrpSpPr>
        <p:grpSpPr>
          <a:xfrm>
            <a:off x="1921056" y="1509623"/>
            <a:ext cx="5357449" cy="1763960"/>
            <a:chOff x="1110806" y="1721972"/>
            <a:chExt cx="6279897" cy="2063384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A95B7A23-B18F-4DBA-94C7-6D9390FE3EB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50652" y="1721972"/>
              <a:ext cx="1140051" cy="1707028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7355D325-0624-4E96-BF3A-6BFF69752A4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10806" y="1920865"/>
              <a:ext cx="1925256" cy="1707028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81EFE02A-E2D3-4258-8F0B-1BAE261D689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205533" y="1749116"/>
              <a:ext cx="1201016" cy="2036240"/>
            </a:xfrm>
            <a:prstGeom prst="rect">
              <a:avLst/>
            </a:prstGeom>
          </p:spPr>
        </p:pic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F1379DE-7E96-4E47-AE85-A4EE9F876824}"/>
                </a:ext>
              </a:extLst>
            </p:cNvPr>
            <p:cNvSpPr/>
            <p:nvPr/>
          </p:nvSpPr>
          <p:spPr>
            <a:xfrm>
              <a:off x="3013075" y="2359025"/>
              <a:ext cx="2209800" cy="1291462"/>
            </a:xfrm>
            <a:custGeom>
              <a:avLst/>
              <a:gdLst>
                <a:gd name="connsiteX0" fmla="*/ 0 w 2209800"/>
                <a:gd name="connsiteY0" fmla="*/ 742950 h 1291462"/>
                <a:gd name="connsiteX1" fmla="*/ 422275 w 2209800"/>
                <a:gd name="connsiteY1" fmla="*/ 857250 h 1291462"/>
                <a:gd name="connsiteX2" fmla="*/ 968375 w 2209800"/>
                <a:gd name="connsiteY2" fmla="*/ 1276350 h 1291462"/>
                <a:gd name="connsiteX3" fmla="*/ 1625600 w 2209800"/>
                <a:gd name="connsiteY3" fmla="*/ 254000 h 1291462"/>
                <a:gd name="connsiteX4" fmla="*/ 2209800 w 2209800"/>
                <a:gd name="connsiteY4" fmla="*/ 0 h 1291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09800" h="1291462">
                  <a:moveTo>
                    <a:pt x="0" y="742950"/>
                  </a:moveTo>
                  <a:cubicBezTo>
                    <a:pt x="130439" y="755650"/>
                    <a:pt x="260879" y="768350"/>
                    <a:pt x="422275" y="857250"/>
                  </a:cubicBezTo>
                  <a:cubicBezTo>
                    <a:pt x="583671" y="946150"/>
                    <a:pt x="767821" y="1376892"/>
                    <a:pt x="968375" y="1276350"/>
                  </a:cubicBezTo>
                  <a:cubicBezTo>
                    <a:pt x="1168929" y="1175808"/>
                    <a:pt x="1418696" y="466725"/>
                    <a:pt x="1625600" y="254000"/>
                  </a:cubicBezTo>
                  <a:cubicBezTo>
                    <a:pt x="1832504" y="41275"/>
                    <a:pt x="2021152" y="20637"/>
                    <a:pt x="2209800" y="0"/>
                  </a:cubicBezTo>
                </a:path>
              </a:pathLst>
            </a:custGeom>
            <a:noFill/>
            <a:ln w="25400" cap="rnd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3" name="Rounded Rectangle 18">
            <a:hlinkClick r:id="rId7" action="ppaction://hlinksldjump"/>
            <a:extLst>
              <a:ext uri="{FF2B5EF4-FFF2-40B4-BE49-F238E27FC236}">
                <a16:creationId xmlns:a16="http://schemas.microsoft.com/office/drawing/2014/main" id="{603C67B6-7196-4E71-95C3-A253BB83B15B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31623530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07F914-95E4-4C95-B102-555FD884F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4448"/>
            <a:ext cx="9144000" cy="620355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83B909-D274-4D1C-86E1-43828B373AAE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Radioactive half-life graph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2EB4D9EA-90E3-47E6-91F3-EA03033D19DC}"/>
              </a:ext>
            </a:extLst>
          </p:cNvPr>
          <p:cNvSpPr txBox="1">
            <a:spLocks/>
          </p:cNvSpPr>
          <p:nvPr/>
        </p:nvSpPr>
        <p:spPr>
          <a:xfrm>
            <a:off x="457200" y="863126"/>
            <a:ext cx="8285163" cy="46885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radioactive isotope decays quickly into a different stable isotope.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A Geiger-Muller tube is used to measure its radiation.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The count rate is recorded every minute for ten minutes.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graph is plotted to </a:t>
            </a:r>
            <a:r>
              <a:rPr lang="en-US" dirty="0"/>
              <a:t>show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what happens.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742AEA85-90C9-490C-B8AF-99A04A95F7E1}"/>
              </a:ext>
            </a:extLst>
          </p:cNvPr>
          <p:cNvGrpSpPr/>
          <p:nvPr/>
        </p:nvGrpSpPr>
        <p:grpSpPr>
          <a:xfrm>
            <a:off x="1921056" y="1509623"/>
            <a:ext cx="5357449" cy="1763960"/>
            <a:chOff x="1110806" y="1721972"/>
            <a:chExt cx="6279897" cy="2063384"/>
          </a:xfrm>
        </p:grpSpPr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42B93FB1-6674-4076-944B-935BA9D8F67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50652" y="1721972"/>
              <a:ext cx="1140051" cy="1707028"/>
            </a:xfrm>
            <a:prstGeom prst="rect">
              <a:avLst/>
            </a:prstGeom>
          </p:spPr>
        </p:pic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AA17C4D9-CDD0-4688-9CB4-998C2BADD4E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10806" y="1920865"/>
              <a:ext cx="1925256" cy="1707028"/>
            </a:xfrm>
            <a:prstGeom prst="rect">
              <a:avLst/>
            </a:prstGeom>
          </p:spPr>
        </p:pic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0E13273B-0152-42AC-823D-CDD454FD5A4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205533" y="1749116"/>
              <a:ext cx="1201016" cy="2036240"/>
            </a:xfrm>
            <a:prstGeom prst="rect">
              <a:avLst/>
            </a:prstGeom>
          </p:spPr>
        </p:pic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F9540E51-2103-44AB-A813-D9BDF0EB3E87}"/>
                </a:ext>
              </a:extLst>
            </p:cNvPr>
            <p:cNvSpPr/>
            <p:nvPr/>
          </p:nvSpPr>
          <p:spPr>
            <a:xfrm>
              <a:off x="3013075" y="2359025"/>
              <a:ext cx="2209800" cy="1291462"/>
            </a:xfrm>
            <a:custGeom>
              <a:avLst/>
              <a:gdLst>
                <a:gd name="connsiteX0" fmla="*/ 0 w 2209800"/>
                <a:gd name="connsiteY0" fmla="*/ 742950 h 1291462"/>
                <a:gd name="connsiteX1" fmla="*/ 422275 w 2209800"/>
                <a:gd name="connsiteY1" fmla="*/ 857250 h 1291462"/>
                <a:gd name="connsiteX2" fmla="*/ 968375 w 2209800"/>
                <a:gd name="connsiteY2" fmla="*/ 1276350 h 1291462"/>
                <a:gd name="connsiteX3" fmla="*/ 1625600 w 2209800"/>
                <a:gd name="connsiteY3" fmla="*/ 254000 h 1291462"/>
                <a:gd name="connsiteX4" fmla="*/ 2209800 w 2209800"/>
                <a:gd name="connsiteY4" fmla="*/ 0 h 1291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09800" h="1291462">
                  <a:moveTo>
                    <a:pt x="0" y="742950"/>
                  </a:moveTo>
                  <a:cubicBezTo>
                    <a:pt x="130439" y="755650"/>
                    <a:pt x="260879" y="768350"/>
                    <a:pt x="422275" y="857250"/>
                  </a:cubicBezTo>
                  <a:cubicBezTo>
                    <a:pt x="583671" y="946150"/>
                    <a:pt x="767821" y="1376892"/>
                    <a:pt x="968375" y="1276350"/>
                  </a:cubicBezTo>
                  <a:cubicBezTo>
                    <a:pt x="1168929" y="1175808"/>
                    <a:pt x="1418696" y="466725"/>
                    <a:pt x="1625600" y="254000"/>
                  </a:cubicBezTo>
                  <a:cubicBezTo>
                    <a:pt x="1832504" y="41275"/>
                    <a:pt x="2021152" y="20637"/>
                    <a:pt x="2209800" y="0"/>
                  </a:cubicBezTo>
                </a:path>
              </a:pathLst>
            </a:custGeom>
            <a:noFill/>
            <a:ln w="25400" cap="rnd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3876497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07F914-95E4-4C95-B102-555FD884F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83B909-D274-4D1C-86E1-43828B373AAE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Radioactive half-life graph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2EB4D9EA-90E3-47E6-91F3-EA03033D19DC}"/>
              </a:ext>
            </a:extLst>
          </p:cNvPr>
          <p:cNvSpPr txBox="1">
            <a:spLocks/>
          </p:cNvSpPr>
          <p:nvPr/>
        </p:nvSpPr>
        <p:spPr>
          <a:xfrm>
            <a:off x="457200" y="863126"/>
            <a:ext cx="8285163" cy="9897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GB" sz="1400" u="sng" dirty="0"/>
              <a:t>A graph showing how the count rate changes over time</a:t>
            </a:r>
            <a:r>
              <a:rPr lang="en-GB" u="sng" dirty="0"/>
              <a:t>. </a:t>
            </a:r>
            <a:endParaRPr kumimoji="0" lang="en-US" sz="1800" b="0" u="sng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2747070-683B-4AA4-9261-6064BD6B6D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23413" y="1357431"/>
            <a:ext cx="5897173" cy="4848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489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6">
            <a:extLst>
              <a:ext uri="{FF2B5EF4-FFF2-40B4-BE49-F238E27FC236}">
                <a16:creationId xmlns:a16="http://schemas.microsoft.com/office/drawing/2014/main" id="{EA16185D-0C6F-4850-8814-AA25439E91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Radioactive half-life graph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8" y="863125"/>
            <a:ext cx="2577328" cy="10827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statements are about what the graph is showing.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07887" y="35094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1692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48291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54889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5972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64238" y="359488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half-life of the radioactive isotope is three minutes. 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062" y="42546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8" y="42522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count-rate halves every three minutes.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45062" y="49144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64238" y="491211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count-rate halves because the number </a:t>
            </a: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of atoms </a:t>
            </a: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that are </a:t>
            </a: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radioactive 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halves.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45062" y="557426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64238" y="557193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count-rate will be zero after about fifteen minutes.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50947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16929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82911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486530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55417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756237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435318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118580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8C58F4BD-FE59-477A-9089-F5D81379D6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5215" y="916733"/>
            <a:ext cx="2920548" cy="2401340"/>
          </a:xfrm>
          <a:prstGeom prst="rect">
            <a:avLst/>
          </a:prstGeom>
        </p:spPr>
      </p:pic>
      <p:sp>
        <p:nvSpPr>
          <p:cNvPr id="55" name="Text Placeholder 16">
            <a:extLst>
              <a:ext uri="{FF2B5EF4-FFF2-40B4-BE49-F238E27FC236}">
                <a16:creationId xmlns:a16="http://schemas.microsoft.com/office/drawing/2014/main" id="{5D67698F-DBEB-458C-BD7E-21F67732F856}"/>
              </a:ext>
            </a:extLst>
          </p:cNvPr>
          <p:cNvSpPr txBox="1">
            <a:spLocks/>
          </p:cNvSpPr>
          <p:nvPr/>
        </p:nvSpPr>
        <p:spPr>
          <a:xfrm>
            <a:off x="307887" y="2756935"/>
            <a:ext cx="2573002" cy="63602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do you think about each one?</a:t>
            </a:r>
          </a:p>
        </p:txBody>
      </p:sp>
      <p:sp>
        <p:nvSpPr>
          <p:cNvPr id="50" name="Rounded Rectangle 18">
            <a:hlinkClick r:id="rId5" action="ppaction://hlinksldjump"/>
            <a:extLst>
              <a:ext uri="{FF2B5EF4-FFF2-40B4-BE49-F238E27FC236}">
                <a16:creationId xmlns:a16="http://schemas.microsoft.com/office/drawing/2014/main" id="{603C67B6-7196-4E71-95C3-A253BB83B15B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4622935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07F914-95E4-4C95-B102-555FD884F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83B909-D274-4D1C-86E1-43828B373AAE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Predicting radioactivity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2EB4D9EA-90E3-47E6-91F3-EA03033D19DC}"/>
              </a:ext>
            </a:extLst>
          </p:cNvPr>
          <p:cNvSpPr txBox="1">
            <a:spLocks/>
          </p:cNvSpPr>
          <p:nvPr/>
        </p:nvSpPr>
        <p:spPr>
          <a:xfrm>
            <a:off x="457200" y="863126"/>
            <a:ext cx="8285163" cy="859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Iodine-131 can be used to treat thyroid cancer.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It decays by beta emission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has a half</a:t>
            </a:r>
            <a:r>
              <a:rPr lang="en-US" dirty="0"/>
              <a:t>-life of 8.0 days.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21379992-DF3B-451E-9246-E886735F5A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4925" y="2041388"/>
            <a:ext cx="1829712" cy="3093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9193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>
            <a:extLst>
              <a:ext uri="{FF2B5EF4-FFF2-40B4-BE49-F238E27FC236}">
                <a16:creationId xmlns:a16="http://schemas.microsoft.com/office/drawing/2014/main" id="{CF67981F-9F6E-4299-BF3C-87D427DD2D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Predicting radioactivity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lvl="0" indent="-355600">
              <a:defRPr/>
            </a:pPr>
            <a:r>
              <a:rPr lang="en-US" b="1" dirty="0"/>
              <a:t>1.</a:t>
            </a:r>
            <a:r>
              <a:rPr lang="en-US" dirty="0"/>
              <a:t>	When it is made, the count rate from one capsule is 600 per minute.</a:t>
            </a:r>
          </a:p>
          <a:p>
            <a:pPr marL="355600" lvl="0" indent="-355600">
              <a:defRPr/>
            </a:pPr>
            <a:r>
              <a:rPr lang="en-US" dirty="0"/>
              <a:t>	After 16 days in storage, the capsule weighs the same. </a:t>
            </a:r>
          </a:p>
          <a:p>
            <a:pPr marL="355600" lvl="0" indent="-355600">
              <a:defRPr/>
            </a:pPr>
            <a:r>
              <a:rPr lang="en-US" dirty="0"/>
              <a:t>	What will its count rate be?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DBA6B1B-FB80-4287-B9EA-D638E3571CC7}"/>
              </a:ext>
            </a:extLst>
          </p:cNvPr>
          <p:cNvGrpSpPr/>
          <p:nvPr/>
        </p:nvGrpSpPr>
        <p:grpSpPr>
          <a:xfrm>
            <a:off x="402385" y="2587809"/>
            <a:ext cx="5772960" cy="2519596"/>
            <a:chOff x="402385" y="2871431"/>
            <a:chExt cx="5772960" cy="2519596"/>
          </a:xfrm>
        </p:grpSpPr>
        <p:sp>
          <p:nvSpPr>
            <p:cNvPr id="19" name="Rectangle 18"/>
            <p:cNvSpPr/>
            <p:nvPr/>
          </p:nvSpPr>
          <p:spPr>
            <a:xfrm>
              <a:off x="402385" y="4850885"/>
              <a:ext cx="5584529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02385" y="2871431"/>
              <a:ext cx="5584529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402385" y="3531249"/>
              <a:ext cx="5584529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402385" y="4191067"/>
              <a:ext cx="5584529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57201" y="2956765"/>
              <a:ext cx="465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A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77843" y="2954436"/>
              <a:ext cx="5197502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600 per minute.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57201" y="3616583"/>
              <a:ext cx="465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B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977843" y="3614254"/>
              <a:ext cx="5197502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150 per minute.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57201" y="4276401"/>
              <a:ext cx="465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C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977843" y="4274072"/>
              <a:ext cx="5197502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0 per minute.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57201" y="4929871"/>
              <a:ext cx="465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D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77843" y="4927542"/>
              <a:ext cx="5197502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Impossible to know.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15DEC165-0227-4261-9760-36C7300D1839}"/>
              </a:ext>
            </a:extLst>
          </p:cNvPr>
          <p:cNvGrpSpPr/>
          <p:nvPr/>
        </p:nvGrpSpPr>
        <p:grpSpPr>
          <a:xfrm>
            <a:off x="6599968" y="2041388"/>
            <a:ext cx="1930978" cy="3612438"/>
            <a:chOff x="6599968" y="2041388"/>
            <a:chExt cx="1930978" cy="3612438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DAFC6A68-51BA-43D3-95BF-849A0F2F26B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01384" y="2041388"/>
              <a:ext cx="1829712" cy="3093691"/>
            </a:xfrm>
            <a:prstGeom prst="rect">
              <a:avLst/>
            </a:prstGeom>
          </p:spPr>
        </p:pic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03B8A2A7-5DD6-4239-A05D-8088CC5F206E}"/>
                </a:ext>
              </a:extLst>
            </p:cNvPr>
            <p:cNvSpPr/>
            <p:nvPr/>
          </p:nvSpPr>
          <p:spPr>
            <a:xfrm>
              <a:off x="6599968" y="5346049"/>
              <a:ext cx="193097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Half</a:t>
              </a:r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-life = 8.0 days</a:t>
              </a:r>
              <a:endPara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11832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>
            <a:extLst>
              <a:ext uri="{FF2B5EF4-FFF2-40B4-BE49-F238E27FC236}">
                <a16:creationId xmlns:a16="http://schemas.microsoft.com/office/drawing/2014/main" id="{CF67981F-9F6E-4299-BF3C-87D427DD2D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Predicting radioactivity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8530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lvl="0" indent="-355600">
              <a:defRPr/>
            </a:pPr>
            <a:r>
              <a:rPr lang="en-US" b="1" dirty="0"/>
              <a:t>2.</a:t>
            </a:r>
            <a:r>
              <a:rPr lang="en-US" dirty="0"/>
              <a:t>	The count rate from one capsule is measured at 400 per minute.</a:t>
            </a:r>
          </a:p>
          <a:p>
            <a:pPr marL="355600" lvl="0" indent="-355600">
              <a:defRPr/>
            </a:pPr>
            <a:r>
              <a:rPr lang="en-US" dirty="0"/>
              <a:t>	How long will it be before the count rate is 50 per minute?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DBA6B1B-FB80-4287-B9EA-D638E3571CC7}"/>
              </a:ext>
            </a:extLst>
          </p:cNvPr>
          <p:cNvGrpSpPr/>
          <p:nvPr/>
        </p:nvGrpSpPr>
        <p:grpSpPr>
          <a:xfrm>
            <a:off x="402385" y="2587809"/>
            <a:ext cx="5772960" cy="2519596"/>
            <a:chOff x="402385" y="2871431"/>
            <a:chExt cx="5772960" cy="2519596"/>
          </a:xfrm>
        </p:grpSpPr>
        <p:sp>
          <p:nvSpPr>
            <p:cNvPr id="19" name="Rectangle 18"/>
            <p:cNvSpPr/>
            <p:nvPr/>
          </p:nvSpPr>
          <p:spPr>
            <a:xfrm>
              <a:off x="402385" y="4850885"/>
              <a:ext cx="5584529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02385" y="2871431"/>
              <a:ext cx="5584529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402385" y="3531249"/>
              <a:ext cx="5584529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402385" y="4191067"/>
              <a:ext cx="5584529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57201" y="2956765"/>
              <a:ext cx="465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A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77843" y="2954436"/>
              <a:ext cx="5197502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24 days.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57201" y="3616583"/>
              <a:ext cx="465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B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977843" y="3614254"/>
              <a:ext cx="5197502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14 days.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57201" y="4276401"/>
              <a:ext cx="465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C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977843" y="4274072"/>
              <a:ext cx="5197502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7 days.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57201" y="4929871"/>
              <a:ext cx="465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D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77843" y="4927542"/>
              <a:ext cx="5197502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Impossible to know.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15DEC165-0227-4261-9760-36C7300D1839}"/>
              </a:ext>
            </a:extLst>
          </p:cNvPr>
          <p:cNvGrpSpPr/>
          <p:nvPr/>
        </p:nvGrpSpPr>
        <p:grpSpPr>
          <a:xfrm>
            <a:off x="6599968" y="2041388"/>
            <a:ext cx="1930978" cy="3612438"/>
            <a:chOff x="6599968" y="2041388"/>
            <a:chExt cx="1930978" cy="3612438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DAFC6A68-51BA-43D3-95BF-849A0F2F26B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01384" y="2041388"/>
              <a:ext cx="1829712" cy="3093691"/>
            </a:xfrm>
            <a:prstGeom prst="rect">
              <a:avLst/>
            </a:prstGeom>
          </p:spPr>
        </p:pic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03B8A2A7-5DD6-4239-A05D-8088CC5F206E}"/>
                </a:ext>
              </a:extLst>
            </p:cNvPr>
            <p:cNvSpPr/>
            <p:nvPr/>
          </p:nvSpPr>
          <p:spPr>
            <a:xfrm>
              <a:off x="6599968" y="5346049"/>
              <a:ext cx="193097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Half</a:t>
              </a:r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-life = 8.0 days</a:t>
              </a:r>
              <a:endPara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23" name="Rounded Rectangle 18">
            <a:hlinkClick r:id="rId5" action="ppaction://hlinksldjump"/>
            <a:extLst>
              <a:ext uri="{FF2B5EF4-FFF2-40B4-BE49-F238E27FC236}">
                <a16:creationId xmlns:a16="http://schemas.microsoft.com/office/drawing/2014/main" id="{603C67B6-7196-4E71-95C3-A253BB83B15B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29904848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07F914-95E4-4C95-B102-555FD884F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83B909-D274-4D1C-86E1-43828B373AAE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Carbon dating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2EB4D9EA-90E3-47E6-91F3-EA03033D19DC}"/>
              </a:ext>
            </a:extLst>
          </p:cNvPr>
          <p:cNvSpPr txBox="1">
            <a:spLocks/>
          </p:cNvSpPr>
          <p:nvPr/>
        </p:nvSpPr>
        <p:spPr>
          <a:xfrm>
            <a:off x="457200" y="863126"/>
            <a:ext cx="8285163" cy="51165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Most of the carbon in the air is carbon-12.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One in every trillion </a:t>
            </a:r>
            <a:r>
              <a:rPr lang="en-US" dirty="0"/>
              <a:t>carbon atoms in air is carbon-14.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 is the </a:t>
            </a:r>
            <a:r>
              <a:rPr lang="en-US" dirty="0"/>
              <a:t>same proportion of carbon-14 that is in </a:t>
            </a:r>
            <a:r>
              <a:rPr lang="en-US" b="1" dirty="0"/>
              <a:t>all living things</a:t>
            </a:r>
            <a:r>
              <a:rPr lang="en-US" dirty="0"/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In </a:t>
            </a:r>
            <a:r>
              <a:rPr lang="en-US" b="1" dirty="0"/>
              <a:t>dead things</a:t>
            </a:r>
            <a:r>
              <a:rPr lang="en-US" dirty="0"/>
              <a:t>, the proportion of carbon-14 slowly goes down.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Carbon-14 is radioactive. It has a half-life of 5730 years.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90C40C6-C364-46F1-BF49-1D027C9DBC7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408" y="2212706"/>
            <a:ext cx="7309184" cy="2432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4814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A9D7A43F-11E9-41FF-BB2C-16449BBB33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Carbon dating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 Placeholder 16"/>
          <p:cNvSpPr txBox="1">
            <a:spLocks/>
          </p:cNvSpPr>
          <p:nvPr/>
        </p:nvSpPr>
        <p:spPr>
          <a:xfrm>
            <a:off x="457200" y="863126"/>
            <a:ext cx="8285163" cy="3977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do: </a:t>
            </a:r>
            <a:r>
              <a:rPr lang="en-US" sz="1400" dirty="0"/>
              <a:t>for each carbon dating result, pick the best age from the list. 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0BBBACB-0E6B-4654-9A29-57D61568FF06}"/>
              </a:ext>
            </a:extLst>
          </p:cNvPr>
          <p:cNvGrpSpPr/>
          <p:nvPr/>
        </p:nvGrpSpPr>
        <p:grpSpPr>
          <a:xfrm>
            <a:off x="5751896" y="1713305"/>
            <a:ext cx="2700000" cy="4523199"/>
            <a:chOff x="5751896" y="1498968"/>
            <a:chExt cx="2700000" cy="4523199"/>
          </a:xfrm>
        </p:grpSpPr>
        <p:sp>
          <p:nvSpPr>
            <p:cNvPr id="45" name="TextBox 44"/>
            <p:cNvSpPr txBox="1"/>
            <p:nvPr/>
          </p:nvSpPr>
          <p:spPr>
            <a:xfrm>
              <a:off x="5751896" y="2083425"/>
              <a:ext cx="2700000" cy="432000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5 370 years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751896" y="3252339"/>
              <a:ext cx="2700000" cy="432000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10 028 years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5751896" y="3836796"/>
              <a:ext cx="2700000" cy="432000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11 460 years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5751896" y="1498968"/>
              <a:ext cx="2700000" cy="432000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4 300 years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751896" y="2667882"/>
              <a:ext cx="2700000" cy="432000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8 595 years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751896" y="4421253"/>
              <a:ext cx="2700000" cy="432000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17 190 years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305824B-ECB9-47F1-8AFF-1865E4755FFA}"/>
                </a:ext>
              </a:extLst>
            </p:cNvPr>
            <p:cNvSpPr txBox="1"/>
            <p:nvPr/>
          </p:nvSpPr>
          <p:spPr>
            <a:xfrm>
              <a:off x="5751896" y="5005710"/>
              <a:ext cx="2700000" cy="432000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22 920 years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F487024-D9AF-4182-A849-7BE2390A7EE3}"/>
                </a:ext>
              </a:extLst>
            </p:cNvPr>
            <p:cNvSpPr txBox="1"/>
            <p:nvPr/>
          </p:nvSpPr>
          <p:spPr>
            <a:xfrm>
              <a:off x="5751896" y="5590167"/>
              <a:ext cx="2700000" cy="432000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57 300 years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EDEA2851-80CD-4676-BCDA-035F4E6BA754}"/>
              </a:ext>
            </a:extLst>
          </p:cNvPr>
          <p:cNvSpPr txBox="1"/>
          <p:nvPr/>
        </p:nvSpPr>
        <p:spPr>
          <a:xfrm>
            <a:off x="5751896" y="1357165"/>
            <a:ext cx="2700000" cy="25009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400" b="1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F06F5D2-576A-4E27-8A56-6B0ADDA9B76E}"/>
              </a:ext>
            </a:extLst>
          </p:cNvPr>
          <p:cNvSpPr txBox="1"/>
          <p:nvPr/>
        </p:nvSpPr>
        <p:spPr>
          <a:xfrm>
            <a:off x="457200" y="1357165"/>
            <a:ext cx="4140000" cy="25200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400" b="1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Carbon dating result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BDAA35B-20E7-4706-8AF7-98AB67072C07}"/>
              </a:ext>
            </a:extLst>
          </p:cNvPr>
          <p:cNvGrpSpPr/>
          <p:nvPr/>
        </p:nvGrpSpPr>
        <p:grpSpPr>
          <a:xfrm>
            <a:off x="457200" y="1859254"/>
            <a:ext cx="4140000" cy="4231300"/>
            <a:chOff x="457200" y="2051092"/>
            <a:chExt cx="4140000" cy="4231300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032119E-1A72-43F5-9876-00FB0ACAFA32}"/>
                </a:ext>
              </a:extLst>
            </p:cNvPr>
            <p:cNvGrpSpPr/>
            <p:nvPr/>
          </p:nvGrpSpPr>
          <p:grpSpPr>
            <a:xfrm>
              <a:off x="457200" y="2051092"/>
              <a:ext cx="4140000" cy="3755847"/>
              <a:chOff x="457200" y="1385545"/>
              <a:chExt cx="4140000" cy="3755847"/>
            </a:xfrm>
          </p:grpSpPr>
          <p:sp>
            <p:nvSpPr>
              <p:cNvPr id="15" name="TextBox 14"/>
              <p:cNvSpPr txBox="1"/>
              <p:nvPr/>
            </p:nvSpPr>
            <p:spPr>
              <a:xfrm>
                <a:off x="457200" y="2349494"/>
                <a:ext cx="4140000" cy="86400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A sample from a skull has two times less C-14 than a sample of new bone. </a:t>
                </a: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457200" y="4277392"/>
                <a:ext cx="4140000" cy="86400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A musical horn made from a conch shell was found in a cave. It had ⅛</a:t>
                </a:r>
                <a:r>
                  <a:rPr lang="en-GB" sz="1600" baseline="300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th</a:t>
                </a:r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as much C-14 as it would when new.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457200" y="1385545"/>
                <a:ext cx="4140000" cy="86400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A small wooden statue has a quarter the radiation count-rate as an identical one made of new wood.</a:t>
                </a: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457200" y="3313443"/>
                <a:ext cx="4140000" cy="86400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A human skeleton, found with about a thousandth of the amount of C-14 than would be expected in new bone.</a:t>
                </a:r>
              </a:p>
            </p:txBody>
          </p:sp>
        </p:grp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7FB8D2F-2C56-4DA9-984B-7D9304B7B90A}"/>
                </a:ext>
              </a:extLst>
            </p:cNvPr>
            <p:cNvSpPr/>
            <p:nvPr/>
          </p:nvSpPr>
          <p:spPr>
            <a:xfrm>
              <a:off x="457200" y="5974615"/>
              <a:ext cx="414000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Half-life of C-14 is 5730 years</a:t>
              </a:r>
              <a:endParaRPr lang="en-GB" sz="14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57080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B1C3E6B-2150-4C18-BC72-A9ED90D5F5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Section 1: Diagnostic questions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Box 6">
            <a:hlinkClick r:id="rId4"/>
          </p:cNvPr>
          <p:cNvSpPr txBox="1"/>
          <p:nvPr/>
        </p:nvSpPr>
        <p:spPr>
          <a:xfrm>
            <a:off x="457200" y="2839454"/>
            <a:ext cx="8285163" cy="3323987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dirty="0"/>
              <a:t>A zip file containing </a:t>
            </a:r>
            <a:r>
              <a:rPr lang="en-GB" dirty="0" smtClean="0"/>
              <a:t>all the resources for </a:t>
            </a:r>
            <a:r>
              <a:rPr lang="en-GB" dirty="0"/>
              <a:t>this key concept can be downloaded from </a:t>
            </a:r>
            <a:r>
              <a:rPr lang="en-GB" b="1" dirty="0" smtClean="0">
                <a:solidFill>
                  <a:srgbClr val="006580"/>
                </a:solidFill>
              </a:rPr>
              <a:t>www.BestEvidenceScienceTeaching.org</a:t>
            </a:r>
            <a:endParaRPr lang="en-GB" b="1" dirty="0">
              <a:solidFill>
                <a:srgbClr val="006580"/>
              </a:solidFill>
            </a:endParaRPr>
          </a:p>
          <a:p>
            <a:pPr>
              <a:spcAft>
                <a:spcPts val="600"/>
              </a:spcAft>
            </a:pPr>
            <a:endParaRPr lang="en-GB" b="1" dirty="0" smtClean="0"/>
          </a:p>
          <a:p>
            <a:pPr>
              <a:spcAft>
                <a:spcPts val="1200"/>
              </a:spcAft>
            </a:pPr>
            <a:r>
              <a:rPr lang="en-GB" dirty="0"/>
              <a:t>The zip file provides: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b="1" dirty="0" smtClean="0"/>
              <a:t>Teacher </a:t>
            </a:r>
            <a:r>
              <a:rPr lang="en-GB" b="1" dirty="0"/>
              <a:t>guidance</a:t>
            </a:r>
            <a:r>
              <a:rPr lang="en-GB" dirty="0" smtClean="0"/>
              <a:t> </a:t>
            </a:r>
            <a:r>
              <a:rPr lang="en-GB" dirty="0"/>
              <a:t>for this key concept, including a summary of the research evidence on relevant preconceptions and misunderstandings.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/>
              <a:t>A </a:t>
            </a:r>
            <a:r>
              <a:rPr lang="en-GB" dirty="0" smtClean="0"/>
              <a:t>full set </a:t>
            </a:r>
            <a:r>
              <a:rPr lang="en-GB" dirty="0"/>
              <a:t>of editable and printable </a:t>
            </a:r>
            <a:r>
              <a:rPr lang="en-GB" b="1" dirty="0" smtClean="0"/>
              <a:t>student </a:t>
            </a:r>
            <a:r>
              <a:rPr lang="en-GB" b="1" dirty="0"/>
              <a:t>sheets and teacher notes</a:t>
            </a:r>
            <a:r>
              <a:rPr lang="en-GB" dirty="0"/>
              <a:t> for each diagnostic question. The teacher notes include a summary of research evidence, guidance for using the activity, expected answers and suggestions </a:t>
            </a:r>
            <a:r>
              <a:rPr lang="en-GB" dirty="0" smtClean="0"/>
              <a:t>of how to respond to students’ misunderstandings.</a:t>
            </a:r>
            <a:endParaRPr lang="en-GB" dirty="0"/>
          </a:p>
        </p:txBody>
      </p:sp>
      <p:sp>
        <p:nvSpPr>
          <p:cNvPr id="8" name="Text Placeholder 16"/>
          <p:cNvSpPr txBox="1">
            <a:spLocks/>
          </p:cNvSpPr>
          <p:nvPr/>
        </p:nvSpPr>
        <p:spPr>
          <a:xfrm>
            <a:off x="457200" y="863125"/>
            <a:ext cx="8285163" cy="19139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Use diagnostic questions to identify quickly where your students are in their conceptual progression, and what preconceptions and misunderstandings they may have</a:t>
            </a:r>
            <a:r>
              <a:rPr lang="en-GB" sz="1600" dirty="0" smtClean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Then </a:t>
            </a:r>
            <a:r>
              <a:rPr lang="en-GB" sz="1600" dirty="0"/>
              <a:t>decide how to best focus and sequence your teaching. </a:t>
            </a:r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Use </a:t>
            </a:r>
            <a:r>
              <a:rPr lang="en-GB" sz="1600" dirty="0"/>
              <a:t>further diagnostic questions and response activities to move </a:t>
            </a:r>
            <a:r>
              <a:rPr lang="en-GB" sz="1600" dirty="0" smtClean="0"/>
              <a:t>student</a:t>
            </a:r>
            <a:r>
              <a:rPr lang="en-GB" sz="1600" dirty="0" smtClean="0">
                <a:solidFill>
                  <a:schemeClr val="tx1"/>
                </a:solidFill>
              </a:rPr>
              <a:t>s’</a:t>
            </a:r>
            <a:r>
              <a:rPr lang="en-GB" sz="1600" dirty="0" smtClean="0"/>
              <a:t> </a:t>
            </a:r>
            <a:r>
              <a:rPr lang="en-GB" sz="1600" dirty="0"/>
              <a:t>understanding forwards.</a:t>
            </a:r>
          </a:p>
        </p:txBody>
      </p:sp>
    </p:spTree>
    <p:extLst>
      <p:ext uri="{BB962C8B-B14F-4D97-AF65-F5344CB8AC3E}">
        <p14:creationId xmlns:p14="http://schemas.microsoft.com/office/powerpoint/2010/main" val="226397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A9D7A43F-11E9-41FF-BB2C-16449BBB33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Carbon dating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 Placeholder 16"/>
          <p:cNvSpPr txBox="1">
            <a:spLocks/>
          </p:cNvSpPr>
          <p:nvPr/>
        </p:nvSpPr>
        <p:spPr>
          <a:xfrm>
            <a:off x="457200" y="863126"/>
            <a:ext cx="8285163" cy="3977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Answers: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0BBBACB-0E6B-4654-9A29-57D61568FF06}"/>
              </a:ext>
            </a:extLst>
          </p:cNvPr>
          <p:cNvGrpSpPr/>
          <p:nvPr/>
        </p:nvGrpSpPr>
        <p:grpSpPr>
          <a:xfrm>
            <a:off x="5751896" y="1713305"/>
            <a:ext cx="2700000" cy="4523199"/>
            <a:chOff x="5751896" y="1498968"/>
            <a:chExt cx="2700000" cy="4523199"/>
          </a:xfrm>
        </p:grpSpPr>
        <p:sp>
          <p:nvSpPr>
            <p:cNvPr id="45" name="TextBox 44"/>
            <p:cNvSpPr txBox="1"/>
            <p:nvPr/>
          </p:nvSpPr>
          <p:spPr>
            <a:xfrm>
              <a:off x="5751896" y="2083425"/>
              <a:ext cx="2700000" cy="432000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5 370 years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751896" y="3252339"/>
              <a:ext cx="2700000" cy="432000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10 028 years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5751896" y="3836796"/>
              <a:ext cx="2700000" cy="432000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11 460 years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5751896" y="1498968"/>
              <a:ext cx="2700000" cy="432000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4 300 years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751896" y="2667882"/>
              <a:ext cx="2700000" cy="432000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8 595 years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751896" y="4421253"/>
              <a:ext cx="2700000" cy="432000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17 190 years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305824B-ECB9-47F1-8AFF-1865E4755FFA}"/>
                </a:ext>
              </a:extLst>
            </p:cNvPr>
            <p:cNvSpPr txBox="1"/>
            <p:nvPr/>
          </p:nvSpPr>
          <p:spPr>
            <a:xfrm>
              <a:off x="5751896" y="5005710"/>
              <a:ext cx="2700000" cy="432000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22 920 years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F487024-D9AF-4182-A849-7BE2390A7EE3}"/>
                </a:ext>
              </a:extLst>
            </p:cNvPr>
            <p:cNvSpPr txBox="1"/>
            <p:nvPr/>
          </p:nvSpPr>
          <p:spPr>
            <a:xfrm>
              <a:off x="5751896" y="5590167"/>
              <a:ext cx="2700000" cy="432000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57 300 years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EDEA2851-80CD-4676-BCDA-035F4E6BA754}"/>
              </a:ext>
            </a:extLst>
          </p:cNvPr>
          <p:cNvSpPr txBox="1"/>
          <p:nvPr/>
        </p:nvSpPr>
        <p:spPr>
          <a:xfrm>
            <a:off x="5751896" y="1357165"/>
            <a:ext cx="2700000" cy="25009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400" b="1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F06F5D2-576A-4E27-8A56-6B0ADDA9B76E}"/>
              </a:ext>
            </a:extLst>
          </p:cNvPr>
          <p:cNvSpPr txBox="1"/>
          <p:nvPr/>
        </p:nvSpPr>
        <p:spPr>
          <a:xfrm>
            <a:off x="457200" y="1357165"/>
            <a:ext cx="4140000" cy="25200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400" b="1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Carbon dating result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BDAA35B-20E7-4706-8AF7-98AB67072C07}"/>
              </a:ext>
            </a:extLst>
          </p:cNvPr>
          <p:cNvGrpSpPr/>
          <p:nvPr/>
        </p:nvGrpSpPr>
        <p:grpSpPr>
          <a:xfrm>
            <a:off x="457200" y="1859254"/>
            <a:ext cx="4140000" cy="4231300"/>
            <a:chOff x="457200" y="2051092"/>
            <a:chExt cx="4140000" cy="4231300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032119E-1A72-43F5-9876-00FB0ACAFA32}"/>
                </a:ext>
              </a:extLst>
            </p:cNvPr>
            <p:cNvGrpSpPr/>
            <p:nvPr/>
          </p:nvGrpSpPr>
          <p:grpSpPr>
            <a:xfrm>
              <a:off x="457200" y="2051092"/>
              <a:ext cx="4140000" cy="3755847"/>
              <a:chOff x="457200" y="1385545"/>
              <a:chExt cx="4140000" cy="3755847"/>
            </a:xfrm>
          </p:grpSpPr>
          <p:sp>
            <p:nvSpPr>
              <p:cNvPr id="15" name="TextBox 14"/>
              <p:cNvSpPr txBox="1"/>
              <p:nvPr/>
            </p:nvSpPr>
            <p:spPr>
              <a:xfrm>
                <a:off x="457200" y="2349494"/>
                <a:ext cx="4140000" cy="86400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A sample from a skull has two times less C-14 than a sample of new bone. </a:t>
                </a: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457200" y="4277392"/>
                <a:ext cx="4140000" cy="86400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A musical horn made from a conch shell was found in a cave. It had ⅛</a:t>
                </a:r>
                <a:r>
                  <a:rPr lang="en-GB" sz="1600" baseline="300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th</a:t>
                </a:r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as much C-14 as it would when new.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457200" y="1385545"/>
                <a:ext cx="4140000" cy="86400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A small wooden statue has a quarter the radiation count-rate as an identical one made of new wood.</a:t>
                </a: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457200" y="3313443"/>
                <a:ext cx="4140000" cy="86400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A human skeleton, found with about a thousandth of the amount of C-14 than would be expected in new bone.</a:t>
                </a:r>
              </a:p>
            </p:txBody>
          </p:sp>
        </p:grp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7FB8D2F-2C56-4DA9-984B-7D9304B7B90A}"/>
                </a:ext>
              </a:extLst>
            </p:cNvPr>
            <p:cNvSpPr/>
            <p:nvPr/>
          </p:nvSpPr>
          <p:spPr>
            <a:xfrm>
              <a:off x="457200" y="5974615"/>
              <a:ext cx="414000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Half-life of C-14 is 5730 years</a:t>
              </a:r>
              <a:endParaRPr lang="en-GB" sz="14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130EBF8-4910-44B0-83C4-CAD569EFFC68}"/>
              </a:ext>
            </a:extLst>
          </p:cNvPr>
          <p:cNvCxnSpPr>
            <a:cxnSpLocks/>
            <a:stCxn id="20" idx="3"/>
            <a:endCxn id="47" idx="1"/>
          </p:cNvCxnSpPr>
          <p:nvPr/>
        </p:nvCxnSpPr>
        <p:spPr>
          <a:xfrm>
            <a:off x="4597200" y="2291254"/>
            <a:ext cx="1154696" cy="1975879"/>
          </a:xfrm>
          <a:prstGeom prst="line">
            <a:avLst/>
          </a:prstGeom>
          <a:ln w="381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171406C-E9A0-467B-8768-A76FFC0B7EE6}"/>
              </a:ext>
            </a:extLst>
          </p:cNvPr>
          <p:cNvCxnSpPr>
            <a:cxnSpLocks/>
            <a:stCxn id="15" idx="3"/>
            <a:endCxn id="45" idx="1"/>
          </p:cNvCxnSpPr>
          <p:nvPr/>
        </p:nvCxnSpPr>
        <p:spPr>
          <a:xfrm flipV="1">
            <a:off x="4597200" y="2513762"/>
            <a:ext cx="1154696" cy="741441"/>
          </a:xfrm>
          <a:prstGeom prst="line">
            <a:avLst/>
          </a:prstGeom>
          <a:ln w="38100" cap="rnd">
            <a:solidFill>
              <a:srgbClr val="A7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D99E5A2-2810-4152-A38B-90ED7C22F459}"/>
              </a:ext>
            </a:extLst>
          </p:cNvPr>
          <p:cNvCxnSpPr>
            <a:cxnSpLocks/>
            <a:stCxn id="22" idx="3"/>
            <a:endCxn id="19" idx="1"/>
          </p:cNvCxnSpPr>
          <p:nvPr/>
        </p:nvCxnSpPr>
        <p:spPr>
          <a:xfrm>
            <a:off x="4597200" y="4219152"/>
            <a:ext cx="1154696" cy="1801352"/>
          </a:xfrm>
          <a:prstGeom prst="line">
            <a:avLst/>
          </a:prstGeom>
          <a:ln w="38100" cap="rnd">
            <a:solidFill>
              <a:srgbClr val="8E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A291D7E-7E51-4274-9DEA-E6EF5C275192}"/>
              </a:ext>
            </a:extLst>
          </p:cNvPr>
          <p:cNvCxnSpPr>
            <a:cxnSpLocks/>
            <a:stCxn id="31" idx="3"/>
            <a:endCxn id="50" idx="1"/>
          </p:cNvCxnSpPr>
          <p:nvPr/>
        </p:nvCxnSpPr>
        <p:spPr>
          <a:xfrm flipV="1">
            <a:off x="4597200" y="4851590"/>
            <a:ext cx="1154696" cy="331511"/>
          </a:xfrm>
          <a:prstGeom prst="line">
            <a:avLst/>
          </a:prstGeom>
          <a:ln w="38100" cap="rnd">
            <a:solidFill>
              <a:srgbClr val="75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ounded Rectangle 18">
            <a:hlinkClick r:id="rId4" action="ppaction://hlinksldjump"/>
            <a:extLst>
              <a:ext uri="{FF2B5EF4-FFF2-40B4-BE49-F238E27FC236}">
                <a16:creationId xmlns:a16="http://schemas.microsoft.com/office/drawing/2014/main" id="{603C67B6-7196-4E71-95C3-A253BB83B15B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3540713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7367F65-7710-43E7-AD4A-300853A214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Section 2: Response activities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Box 6">
            <a:hlinkClick r:id="rId4"/>
          </p:cNvPr>
          <p:cNvSpPr txBox="1"/>
          <p:nvPr/>
        </p:nvSpPr>
        <p:spPr>
          <a:xfrm>
            <a:off x="457200" y="2839454"/>
            <a:ext cx="8285163" cy="3046988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dirty="0" smtClean="0"/>
              <a:t>A </a:t>
            </a:r>
            <a:r>
              <a:rPr lang="en-GB" dirty="0"/>
              <a:t>zip file containing </a:t>
            </a:r>
            <a:r>
              <a:rPr lang="en-GB" dirty="0" smtClean="0"/>
              <a:t>all the resources for </a:t>
            </a:r>
            <a:r>
              <a:rPr lang="en-GB" dirty="0"/>
              <a:t>this key concept can be downloaded from </a:t>
            </a:r>
            <a:r>
              <a:rPr lang="en-GB" b="1" dirty="0" smtClean="0">
                <a:solidFill>
                  <a:srgbClr val="006580"/>
                </a:solidFill>
              </a:rPr>
              <a:t>www.BestEvidenceScienceTeaching.org</a:t>
            </a:r>
            <a:endParaRPr lang="en-GB" b="1" dirty="0">
              <a:solidFill>
                <a:srgbClr val="006580"/>
              </a:solidFill>
            </a:endParaRPr>
          </a:p>
          <a:p>
            <a:pPr>
              <a:spcAft>
                <a:spcPts val="600"/>
              </a:spcAft>
            </a:pPr>
            <a:endParaRPr lang="en-GB" b="1" dirty="0" smtClean="0"/>
          </a:p>
          <a:p>
            <a:pPr>
              <a:spcAft>
                <a:spcPts val="1200"/>
              </a:spcAft>
            </a:pPr>
            <a:r>
              <a:rPr lang="en-GB" dirty="0"/>
              <a:t>The zip file provides: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b="1" dirty="0"/>
              <a:t>Teacher guidance </a:t>
            </a:r>
            <a:r>
              <a:rPr lang="en-GB" dirty="0"/>
              <a:t>for this key </a:t>
            </a:r>
            <a:r>
              <a:rPr lang="en-GB" dirty="0" smtClean="0"/>
              <a:t>concept</a:t>
            </a:r>
            <a:r>
              <a:rPr lang="en-GB" dirty="0"/>
              <a:t>, including a summary of the research evidence on relevant preconceptions and misunderstandings.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/>
              <a:t>A </a:t>
            </a:r>
            <a:r>
              <a:rPr lang="en-GB" dirty="0" smtClean="0"/>
              <a:t>full set </a:t>
            </a:r>
            <a:r>
              <a:rPr lang="en-GB" dirty="0"/>
              <a:t>of editable and printable </a:t>
            </a:r>
            <a:r>
              <a:rPr lang="en-GB" b="1" dirty="0" smtClean="0"/>
              <a:t>student </a:t>
            </a:r>
            <a:r>
              <a:rPr lang="en-GB" b="1" dirty="0"/>
              <a:t>sheets and teacher notes </a:t>
            </a:r>
            <a:r>
              <a:rPr lang="en-GB" dirty="0"/>
              <a:t>for each response activity. The teacher </a:t>
            </a:r>
            <a:r>
              <a:rPr lang="en-GB" dirty="0" smtClean="0"/>
              <a:t>notes include a summary of research evidence, guidance for using the activity and expected answers. </a:t>
            </a:r>
            <a:endParaRPr lang="en-GB" dirty="0"/>
          </a:p>
        </p:txBody>
      </p:sp>
      <p:sp>
        <p:nvSpPr>
          <p:cNvPr id="8" name="Text Placeholder 16"/>
          <p:cNvSpPr txBox="1">
            <a:spLocks/>
          </p:cNvSpPr>
          <p:nvPr/>
        </p:nvSpPr>
        <p:spPr>
          <a:xfrm>
            <a:off x="457200" y="863125"/>
            <a:ext cx="8285163" cy="18631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Response activities encourage students to talk and think about what they’re thinking (metacognition).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This </a:t>
            </a:r>
            <a:r>
              <a:rPr lang="en-GB" sz="1600" dirty="0"/>
              <a:t>challenges students’ misunderstandings, facilitates meaning-making, and develops and consolidates their scientific understanding</a:t>
            </a:r>
            <a:r>
              <a:rPr lang="en-GB" sz="1600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606424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DC859D0-3C84-49C5-AD89-BC18FD661A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Half-life of pizza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5660" y="864000"/>
            <a:ext cx="5392038" cy="240676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students are using a pizza to explain radioactive half-life.</a:t>
            </a:r>
          </a:p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They cut the pizza in half and eat one half.</a:t>
            </a:r>
          </a:p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Next, they cut the remaining piece in half and eat one half.</a:t>
            </a:r>
          </a:p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They repeat this several more times.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79705" y="3757784"/>
            <a:ext cx="8748828" cy="2125661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lvl="0" defTabSz="914400">
              <a:lnSpc>
                <a:spcPct val="114000"/>
              </a:lnSpc>
              <a:spcAft>
                <a:spcPts val="600"/>
              </a:spcAft>
              <a:defRPr/>
            </a:pPr>
            <a:r>
              <a:rPr lang="en-GB" sz="1600" b="1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answer</a:t>
            </a:r>
            <a:endParaRPr lang="en-GB" sz="1600" dirty="0">
              <a:solidFill>
                <a:srgbClr val="1F497D">
                  <a:lumMod val="50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0" indent="-342900" defTabSz="914400">
              <a:lnSpc>
                <a:spcPct val="114000"/>
              </a:lnSpc>
              <a:spcAft>
                <a:spcPts val="900"/>
              </a:spcAft>
              <a:buFont typeface="+mj-lt"/>
              <a:buAutoNum type="arabicPeriod"/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State three ways in which this is a</a:t>
            </a:r>
            <a:r>
              <a:rPr lang="en-GB" b="1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good model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for explaining half-life.</a:t>
            </a:r>
          </a:p>
          <a:p>
            <a:pPr marL="342900" lvl="0" indent="-342900" defTabSz="914400">
              <a:lnSpc>
                <a:spcPct val="114000"/>
              </a:lnSpc>
              <a:spcAft>
                <a:spcPts val="900"/>
              </a:spcAft>
              <a:buFont typeface="+mj-lt"/>
              <a:buAutoNum type="arabicPeriod"/>
              <a:defRPr/>
            </a:pP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State three ways in which this is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 an accurate model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for explaining half-life. </a:t>
            </a:r>
          </a:p>
          <a:p>
            <a:pPr marL="342900" lvl="0" indent="-342900" defTabSz="914400">
              <a:lnSpc>
                <a:spcPct val="114000"/>
              </a:lnSpc>
              <a:spcAft>
                <a:spcPts val="900"/>
              </a:spcAft>
              <a:buFont typeface="+mj-lt"/>
              <a:buAutoNum type="arabicPeriod"/>
              <a:defRPr/>
            </a:pP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Describe how the model could be improved to explain half-life.</a:t>
            </a:r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E734D78F-423F-453A-99C8-1F13B92DBF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3358" y="681127"/>
            <a:ext cx="2734268" cy="2854817"/>
          </a:xfrm>
          <a:prstGeom prst="rect">
            <a:avLst/>
          </a:prstGeom>
        </p:spPr>
      </p:pic>
      <p:sp>
        <p:nvSpPr>
          <p:cNvPr id="7" name="Rounded Rectangle 18">
            <a:hlinkClick r:id="rId5" action="ppaction://hlinksldjump"/>
            <a:extLst>
              <a:ext uri="{FF2B5EF4-FFF2-40B4-BE49-F238E27FC236}">
                <a16:creationId xmlns:a16="http://schemas.microsoft.com/office/drawing/2014/main" id="{603C67B6-7196-4E71-95C3-A253BB83B15B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22297900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CBE438FE-32C4-4047-A14C-08FDD2B963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A random question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9147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The outcome of a random event is not influenced by anything.</a:t>
            </a:r>
          </a:p>
          <a:p>
            <a:pPr lvl="0">
              <a:defRPr/>
            </a:pPr>
            <a:r>
              <a:rPr lang="en-US" dirty="0"/>
              <a:t>It is entirely down to chance.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radioactive carbon-14 nucleus decaying.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Scoring a goal from a penalty kick in football.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tossed coin landing on tails.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57200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77841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None, they are all random.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E9F4A0B-9A9E-424A-83D8-862AC985D52C}"/>
              </a:ext>
            </a:extLst>
          </p:cNvPr>
          <p:cNvSpPr/>
          <p:nvPr/>
        </p:nvSpPr>
        <p:spPr>
          <a:xfrm>
            <a:off x="457199" y="2937613"/>
            <a:ext cx="6299735" cy="3770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 one of these is </a:t>
            </a:r>
            <a:r>
              <a:rPr lang="en-US" b="1" i="1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random event?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86CF608-9DBA-4650-B49D-614D278E1F63}"/>
              </a:ext>
            </a:extLst>
          </p:cNvPr>
          <p:cNvGrpSpPr/>
          <p:nvPr/>
        </p:nvGrpSpPr>
        <p:grpSpPr>
          <a:xfrm>
            <a:off x="1732569" y="1827349"/>
            <a:ext cx="5734424" cy="1008000"/>
            <a:chOff x="797709" y="1842589"/>
            <a:chExt cx="5734424" cy="1008000"/>
          </a:xfrm>
        </p:grpSpPr>
        <p:pic>
          <p:nvPicPr>
            <p:cNvPr id="1026" name="Picture 2" descr="Penalty, Football, Soccer, Ball, Sports, Game, Decision">
              <a:extLst>
                <a:ext uri="{FF2B5EF4-FFF2-40B4-BE49-F238E27FC236}">
                  <a16:creationId xmlns:a16="http://schemas.microsoft.com/office/drawing/2014/main" id="{5845C640-F986-47E2-A5C9-D52F7C34119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08921" y="1842589"/>
              <a:ext cx="1512000" cy="100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Coin, Money, Pounds, Cash, Currency, Business, Finance">
              <a:extLst>
                <a:ext uri="{FF2B5EF4-FFF2-40B4-BE49-F238E27FC236}">
                  <a16:creationId xmlns:a16="http://schemas.microsoft.com/office/drawing/2014/main" id="{A771BEA2-4A09-477F-AC26-625D1067C6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0133" y="1842589"/>
              <a:ext cx="1512000" cy="100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80BA4A73-9A3F-4B27-951C-6D8B12A4CD97}"/>
                </a:ext>
              </a:extLst>
            </p:cNvPr>
            <p:cNvGrpSpPr/>
            <p:nvPr/>
          </p:nvGrpSpPr>
          <p:grpSpPr>
            <a:xfrm>
              <a:off x="797709" y="1842589"/>
              <a:ext cx="1512000" cy="1008000"/>
              <a:chOff x="735545" y="1790222"/>
              <a:chExt cx="1512000" cy="1031660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45666ECD-1D78-4141-8680-A4840FF40067}"/>
                  </a:ext>
                </a:extLst>
              </p:cNvPr>
              <p:cNvSpPr/>
              <p:nvPr/>
            </p:nvSpPr>
            <p:spPr>
              <a:xfrm>
                <a:off x="735545" y="1802052"/>
                <a:ext cx="1512000" cy="1008000"/>
              </a:xfrm>
              <a:prstGeom prst="rect">
                <a:avLst/>
              </a:prstGeom>
              <a:solidFill>
                <a:srgbClr val="EBE6E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DB244200-FDF7-49CA-8EEF-D8E73306046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658956">
                <a:off x="1047234" y="1790222"/>
                <a:ext cx="888623" cy="1031660"/>
              </a:xfrm>
              <a:prstGeom prst="rect">
                <a:avLst/>
              </a:prstGeom>
            </p:spPr>
          </p:pic>
        </p:grpSp>
      </p:grpSp>
      <p:sp>
        <p:nvSpPr>
          <p:cNvPr id="32" name="Rounded Rectangle 18">
            <a:hlinkClick r:id="rId7" action="ppaction://hlinksldjump"/>
            <a:extLst>
              <a:ext uri="{FF2B5EF4-FFF2-40B4-BE49-F238E27FC236}">
                <a16:creationId xmlns:a16="http://schemas.microsoft.com/office/drawing/2014/main" id="{603C67B6-7196-4E71-95C3-A253BB83B15B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160712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07F914-95E4-4C95-B102-555FD884F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654448"/>
            <a:ext cx="9144000" cy="620355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83B909-D274-4D1C-86E1-43828B373AAE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Heads or tails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2EB4D9EA-90E3-47E6-91F3-EA03033D19DC}"/>
              </a:ext>
            </a:extLst>
          </p:cNvPr>
          <p:cNvSpPr txBox="1">
            <a:spLocks/>
          </p:cNvSpPr>
          <p:nvPr/>
        </p:nvSpPr>
        <p:spPr>
          <a:xfrm>
            <a:off x="457200" y="863126"/>
            <a:ext cx="8285163" cy="919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Henry has tossed a coin nine times.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For each of the last five tosses, the coin has landed on heads.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DE5D894B-2054-4422-8D2D-6F04BA5CA3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767" y="2323540"/>
            <a:ext cx="7328027" cy="2865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6105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EFD8651A-95D9-4A05-AE2D-E190B48F8E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Heads or tails?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5610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Next time, is the coin most likely to land on heads or tails?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Heads.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Tails.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Equally likely to land on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either heads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or tails.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8AA0683-08B2-4164-8EA8-0961C12E7D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6433" y="1424146"/>
            <a:ext cx="5495370" cy="2147554"/>
          </a:xfrm>
          <a:prstGeom prst="rect">
            <a:avLst/>
          </a:prstGeom>
        </p:spPr>
      </p:pic>
      <p:sp>
        <p:nvSpPr>
          <p:cNvPr id="16" name="Rounded Rectangle 18">
            <a:hlinkClick r:id="rId5" action="ppaction://hlinksldjump"/>
            <a:extLst>
              <a:ext uri="{FF2B5EF4-FFF2-40B4-BE49-F238E27FC236}">
                <a16:creationId xmlns:a16="http://schemas.microsoft.com/office/drawing/2014/main" id="{603C67B6-7196-4E71-95C3-A253BB83B15B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3069261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07F914-95E4-4C95-B102-555FD884F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654448"/>
            <a:ext cx="9144000" cy="620355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83B909-D274-4D1C-86E1-43828B373AAE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Tossing coins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2EB4D9EA-90E3-47E6-91F3-EA03033D19DC}"/>
              </a:ext>
            </a:extLst>
          </p:cNvPr>
          <p:cNvSpPr txBox="1">
            <a:spLocks/>
          </p:cNvSpPr>
          <p:nvPr/>
        </p:nvSpPr>
        <p:spPr>
          <a:xfrm>
            <a:off x="457200" y="863126"/>
            <a:ext cx="8285163" cy="919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students toss one hundred coins.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They record the number of heads and the number of tails.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26" name="Picture 2" descr="Business, Cash, Coin, Concept, Credit, Currency">
            <a:extLst>
              <a:ext uri="{FF2B5EF4-FFF2-40B4-BE49-F238E27FC236}">
                <a16:creationId xmlns:a16="http://schemas.microsoft.com/office/drawing/2014/main" id="{1AE30274-0A57-48C4-A48B-D2872B5925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9209" y="1834260"/>
            <a:ext cx="6241143" cy="4154261"/>
          </a:xfrm>
          <a:prstGeom prst="rect">
            <a:avLst/>
          </a:prstGeom>
          <a:noFill/>
          <a:ln w="50800"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98923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EFD8651A-95D9-4A05-AE2D-E190B48F8E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Tossing coins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5610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363" marR="0" lvl="0" indent="-36036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How many heads do you think they </a:t>
            </a: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are most 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likely to get?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Exactly fifty.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Between forty and sixty.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More than sixty or fewer than forty.</a:t>
            </a:r>
          </a:p>
        </p:txBody>
      </p:sp>
      <p:pic>
        <p:nvPicPr>
          <p:cNvPr id="18" name="Picture 2" descr="Business, Cash, Coin, Concept, Credit, Currency">
            <a:extLst>
              <a:ext uri="{FF2B5EF4-FFF2-40B4-BE49-F238E27FC236}">
                <a16:creationId xmlns:a16="http://schemas.microsoft.com/office/drawing/2014/main" id="{EEB8F208-E64A-4C30-AD02-CEC49B5CEB2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740"/>
          <a:stretch/>
        </p:blipFill>
        <p:spPr bwMode="auto">
          <a:xfrm>
            <a:off x="1479209" y="1486789"/>
            <a:ext cx="6241143" cy="1797136"/>
          </a:xfrm>
          <a:prstGeom prst="rect">
            <a:avLst/>
          </a:prstGeom>
          <a:noFill/>
          <a:ln w="50800"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ounded Rectangle 18">
            <a:hlinkClick r:id="rId5" action="ppaction://hlinksldjump"/>
            <a:extLst>
              <a:ext uri="{FF2B5EF4-FFF2-40B4-BE49-F238E27FC236}">
                <a16:creationId xmlns:a16="http://schemas.microsoft.com/office/drawing/2014/main" id="{603C67B6-7196-4E71-95C3-A253BB83B15B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3672338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07F914-95E4-4C95-B102-555FD884F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83B909-D274-4D1C-86E1-43828B373AAE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Radioactive material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2EB4D9EA-90E3-47E6-91F3-EA03033D19DC}"/>
              </a:ext>
            </a:extLst>
          </p:cNvPr>
          <p:cNvSpPr txBox="1">
            <a:spLocks/>
          </p:cNvSpPr>
          <p:nvPr/>
        </p:nvSpPr>
        <p:spPr>
          <a:xfrm>
            <a:off x="457200" y="863126"/>
            <a:ext cx="8285163" cy="919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Americium-241 is a radioactive isotope.</a:t>
            </a:r>
          </a:p>
          <a:p>
            <a:pPr lvl="0">
              <a:defRPr/>
            </a:pPr>
            <a:r>
              <a:rPr lang="en-US" dirty="0"/>
              <a:t>In smoke detectors americium oxide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used as a radioactive source.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F6D5996-7097-4292-A5CF-6B1665CC1B69}"/>
              </a:ext>
            </a:extLst>
          </p:cNvPr>
          <p:cNvGrpSpPr/>
          <p:nvPr/>
        </p:nvGrpSpPr>
        <p:grpSpPr>
          <a:xfrm>
            <a:off x="1669046" y="1802758"/>
            <a:ext cx="5861469" cy="3918768"/>
            <a:chOff x="1714708" y="1782148"/>
            <a:chExt cx="5861469" cy="3918768"/>
          </a:xfrm>
        </p:grpSpPr>
        <p:sp>
          <p:nvSpPr>
            <p:cNvPr id="6" name="Text Placeholder 16">
              <a:extLst>
                <a:ext uri="{FF2B5EF4-FFF2-40B4-BE49-F238E27FC236}">
                  <a16:creationId xmlns:a16="http://schemas.microsoft.com/office/drawing/2014/main" id="{88A5AEB9-C11F-48AD-9D3E-0FC7B26D040E}"/>
                </a:ext>
              </a:extLst>
            </p:cNvPr>
            <p:cNvSpPr txBox="1">
              <a:spLocks/>
            </p:cNvSpPr>
            <p:nvPr/>
          </p:nvSpPr>
          <p:spPr>
            <a:xfrm>
              <a:off x="1714708" y="5018270"/>
              <a:ext cx="5861469" cy="682646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l" defTabSz="914400" rtl="0" eaLnBrk="1" latinLnBrk="0" hangingPunct="1">
                <a:lnSpc>
                  <a:spcPct val="114000"/>
                </a:lnSpc>
                <a:spcBef>
                  <a:spcPct val="20000"/>
                </a:spcBef>
                <a:buFont typeface="+mj-lt"/>
                <a:buNone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971550" indent="-5143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1485900" indent="-571500" algn="l" defTabSz="914400" rtl="0" eaLnBrk="1" latinLnBrk="0" hangingPunct="1">
                <a:spcBef>
                  <a:spcPct val="20000"/>
                </a:spcBef>
                <a:buFont typeface="Courier New" panose="02070309020205020404" pitchFamily="49" charset="0"/>
                <a:buChar char="-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1974850" indent="-539750" algn="l" defTabSz="914400" rtl="0" eaLnBrk="1" latinLnBrk="0" hangingPunct="1">
                <a:spcBef>
                  <a:spcPct val="20000"/>
                </a:spcBef>
                <a:buFont typeface="Wingdings" panose="05000000000000000000" pitchFamily="2" charset="2"/>
                <a:buChar char="§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2514600" indent="-539750" algn="l" defTabSz="914400" rtl="0" eaLnBrk="1" latinLnBrk="0" hangingPunct="1">
                <a:spcBef>
                  <a:spcPct val="20000"/>
                </a:spcBef>
                <a:buFont typeface="Courier New" panose="02070309020205020404" pitchFamily="49" charset="0"/>
                <a:buChar char="o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rtl="0" eaLnBrk="1" fontAlgn="auto" latinLnBrk="0" hangingPunct="1">
                <a:lnSpc>
                  <a:spcPct val="114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+mj-lt"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 tiny amount of radioactive material is glued into a radioactive source.</a:t>
              </a:r>
            </a:p>
            <a:p>
              <a:pPr lvl="0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Inside the smoke detector this is shielded with</a:t>
              </a:r>
              <a:r>
                <a:rPr lang="en-US" sz="1200" dirty="0"/>
                <a:t> stainless steel.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0" marR="0" lvl="0" indent="0" defTabSz="914400" rtl="0" eaLnBrk="1" fontAlgn="auto" latinLnBrk="0" hangingPunct="1">
                <a:lnSpc>
                  <a:spcPct val="114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+mj-lt"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5BBC2D7-D682-4490-A0D5-8DA2A2F7735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35" t="11436" r="21317" b="18734"/>
            <a:stretch/>
          </p:blipFill>
          <p:spPr>
            <a:xfrm>
              <a:off x="2904593" y="1782148"/>
              <a:ext cx="3390375" cy="2730009"/>
            </a:xfrm>
            <a:custGeom>
              <a:avLst/>
              <a:gdLst>
                <a:gd name="connsiteX0" fmla="*/ 1947155 w 4739933"/>
                <a:gd name="connsiteY0" fmla="*/ 3062 h 3816705"/>
                <a:gd name="connsiteX1" fmla="*/ 1936028 w 4739933"/>
                <a:gd name="connsiteY1" fmla="*/ 2714 h 3816705"/>
                <a:gd name="connsiteX2" fmla="*/ 1949414 w 4739933"/>
                <a:gd name="connsiteY2" fmla="*/ 0 h 3816705"/>
                <a:gd name="connsiteX3" fmla="*/ 3557519 w 4739933"/>
                <a:gd name="connsiteY3" fmla="*/ 3816705 h 3816705"/>
                <a:gd name="connsiteX4" fmla="*/ 1037243 w 4739933"/>
                <a:gd name="connsiteY4" fmla="*/ 3791813 h 3816705"/>
                <a:gd name="connsiteX5" fmla="*/ 940846 w 4739933"/>
                <a:gd name="connsiteY5" fmla="*/ 3783832 h 3816705"/>
                <a:gd name="connsiteX6" fmla="*/ 331417 w 4739933"/>
                <a:gd name="connsiteY6" fmla="*/ 3291977 h 3816705"/>
                <a:gd name="connsiteX7" fmla="*/ 329171 w 4739933"/>
                <a:gd name="connsiteY7" fmla="*/ 3292774 h 3816705"/>
                <a:gd name="connsiteX8" fmla="*/ 2736 w 4739933"/>
                <a:gd name="connsiteY8" fmla="*/ 1132930 h 3816705"/>
                <a:gd name="connsiteX9" fmla="*/ 0 w 4739933"/>
                <a:gd name="connsiteY9" fmla="*/ 992931 h 3816705"/>
                <a:gd name="connsiteX10" fmla="*/ 20969 w 4739933"/>
                <a:gd name="connsiteY10" fmla="*/ 867328 h 3816705"/>
                <a:gd name="connsiteX11" fmla="*/ 221228 w 4739933"/>
                <a:gd name="connsiteY11" fmla="*/ 460534 h 3816705"/>
                <a:gd name="connsiteX12" fmla="*/ 852604 w 4739933"/>
                <a:gd name="connsiteY12" fmla="*/ 111468 h 3816705"/>
                <a:gd name="connsiteX13" fmla="*/ 903649 w 4739933"/>
                <a:gd name="connsiteY13" fmla="*/ 108907 h 3816705"/>
                <a:gd name="connsiteX14" fmla="*/ 1904593 w 4739933"/>
                <a:gd name="connsiteY14" fmla="*/ 158954 h 3816705"/>
                <a:gd name="connsiteX15" fmla="*/ 1907195 w 4739933"/>
                <a:gd name="connsiteY15" fmla="*/ 157220 h 3816705"/>
                <a:gd name="connsiteX16" fmla="*/ 1919634 w 4739933"/>
                <a:gd name="connsiteY16" fmla="*/ 161675 h 3816705"/>
                <a:gd name="connsiteX17" fmla="*/ 1969641 w 4739933"/>
                <a:gd name="connsiteY17" fmla="*/ 118429 h 3816705"/>
                <a:gd name="connsiteX18" fmla="*/ 1968610 w 4739933"/>
                <a:gd name="connsiteY18" fmla="*/ 116276 h 3816705"/>
                <a:gd name="connsiteX19" fmla="*/ 1969186 w 4739933"/>
                <a:gd name="connsiteY19" fmla="*/ 115892 h 3816705"/>
                <a:gd name="connsiteX20" fmla="*/ 1969582 w 4739933"/>
                <a:gd name="connsiteY20" fmla="*/ 101645 h 3816705"/>
                <a:gd name="connsiteX21" fmla="*/ 1980026 w 4739933"/>
                <a:gd name="connsiteY21" fmla="*/ 70446 h 3816705"/>
                <a:gd name="connsiteX22" fmla="*/ 2043375 w 4739933"/>
                <a:gd name="connsiteY22" fmla="*/ 6616 h 3816705"/>
                <a:gd name="connsiteX23" fmla="*/ 2043366 w 4739933"/>
                <a:gd name="connsiteY23" fmla="*/ 6068 h 3816705"/>
                <a:gd name="connsiteX24" fmla="*/ 2746493 w 4739933"/>
                <a:gd name="connsiteY24" fmla="*/ 28041 h 3816705"/>
                <a:gd name="connsiteX25" fmla="*/ 2780443 w 4739933"/>
                <a:gd name="connsiteY25" fmla="*/ 34155 h 3816705"/>
                <a:gd name="connsiteX26" fmla="*/ 2844792 w 4739933"/>
                <a:gd name="connsiteY26" fmla="*/ 91728 h 3816705"/>
                <a:gd name="connsiteX27" fmla="*/ 2854465 w 4739933"/>
                <a:gd name="connsiteY27" fmla="*/ 125982 h 3816705"/>
                <a:gd name="connsiteX28" fmla="*/ 2844789 w 4739933"/>
                <a:gd name="connsiteY28" fmla="*/ 209194 h 3816705"/>
                <a:gd name="connsiteX29" fmla="*/ 3376140 w 4739933"/>
                <a:gd name="connsiteY29" fmla="*/ 218598 h 3816705"/>
                <a:gd name="connsiteX30" fmla="*/ 3883809 w 4739933"/>
                <a:gd name="connsiteY30" fmla="*/ 230685 h 3816705"/>
                <a:gd name="connsiteX31" fmla="*/ 3883782 w 4739933"/>
                <a:gd name="connsiteY31" fmla="*/ 231126 h 3816705"/>
                <a:gd name="connsiteX32" fmla="*/ 4739529 w 4739933"/>
                <a:gd name="connsiteY32" fmla="*/ 1124752 h 3816705"/>
                <a:gd name="connsiteX33" fmla="*/ 4739933 w 4739933"/>
                <a:gd name="connsiteY33" fmla="*/ 1210386 h 3816705"/>
                <a:gd name="connsiteX34" fmla="*/ 4299133 w 4739933"/>
                <a:gd name="connsiteY34" fmla="*/ 3197137 h 3816705"/>
                <a:gd name="connsiteX35" fmla="*/ 4297071 w 4739933"/>
                <a:gd name="connsiteY35" fmla="*/ 3196976 h 3816705"/>
                <a:gd name="connsiteX36" fmla="*/ 3557610 w 4739933"/>
                <a:gd name="connsiteY36" fmla="*/ 3815396 h 3816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739933" h="3816705">
                  <a:moveTo>
                    <a:pt x="1947155" y="3062"/>
                  </a:moveTo>
                  <a:lnTo>
                    <a:pt x="1936028" y="2714"/>
                  </a:lnTo>
                  <a:lnTo>
                    <a:pt x="1949414" y="0"/>
                  </a:lnTo>
                  <a:close/>
                  <a:moveTo>
                    <a:pt x="3557519" y="3816705"/>
                  </a:moveTo>
                  <a:lnTo>
                    <a:pt x="1037243" y="3791813"/>
                  </a:lnTo>
                  <a:lnTo>
                    <a:pt x="940846" y="3783832"/>
                  </a:lnTo>
                  <a:cubicBezTo>
                    <a:pt x="664503" y="3739800"/>
                    <a:pt x="429398" y="3553880"/>
                    <a:pt x="331417" y="3291977"/>
                  </a:cubicBezTo>
                  <a:lnTo>
                    <a:pt x="329171" y="3292774"/>
                  </a:lnTo>
                  <a:lnTo>
                    <a:pt x="2736" y="1132930"/>
                  </a:lnTo>
                  <a:lnTo>
                    <a:pt x="0" y="992931"/>
                  </a:lnTo>
                  <a:lnTo>
                    <a:pt x="20969" y="867328"/>
                  </a:lnTo>
                  <a:cubicBezTo>
                    <a:pt x="56946" y="718866"/>
                    <a:pt x="124832" y="579416"/>
                    <a:pt x="221228" y="460534"/>
                  </a:cubicBezTo>
                  <a:cubicBezTo>
                    <a:pt x="382196" y="262021"/>
                    <a:pt x="608767" y="137917"/>
                    <a:pt x="852604" y="111468"/>
                  </a:cubicBezTo>
                  <a:lnTo>
                    <a:pt x="903649" y="108907"/>
                  </a:lnTo>
                  <a:lnTo>
                    <a:pt x="1904593" y="158954"/>
                  </a:lnTo>
                  <a:lnTo>
                    <a:pt x="1907195" y="157220"/>
                  </a:lnTo>
                  <a:lnTo>
                    <a:pt x="1919634" y="161675"/>
                  </a:lnTo>
                  <a:cubicBezTo>
                    <a:pt x="1947252" y="161675"/>
                    <a:pt x="1969641" y="142313"/>
                    <a:pt x="1969641" y="118429"/>
                  </a:cubicBezTo>
                  <a:lnTo>
                    <a:pt x="1968610" y="116276"/>
                  </a:lnTo>
                  <a:lnTo>
                    <a:pt x="1969186" y="115892"/>
                  </a:lnTo>
                  <a:lnTo>
                    <a:pt x="1969582" y="101645"/>
                  </a:lnTo>
                  <a:lnTo>
                    <a:pt x="1980026" y="70446"/>
                  </a:lnTo>
                  <a:cubicBezTo>
                    <a:pt x="1995211" y="36581"/>
                    <a:pt x="2018232" y="12771"/>
                    <a:pt x="2043375" y="6616"/>
                  </a:cubicBezTo>
                  <a:lnTo>
                    <a:pt x="2043366" y="6068"/>
                  </a:lnTo>
                  <a:lnTo>
                    <a:pt x="2746493" y="28041"/>
                  </a:lnTo>
                  <a:lnTo>
                    <a:pt x="2780443" y="34155"/>
                  </a:lnTo>
                  <a:cubicBezTo>
                    <a:pt x="2808426" y="44864"/>
                    <a:pt x="2831445" y="65459"/>
                    <a:pt x="2844792" y="91728"/>
                  </a:cubicBezTo>
                  <a:lnTo>
                    <a:pt x="2854465" y="125982"/>
                  </a:lnTo>
                  <a:lnTo>
                    <a:pt x="2844789" y="209194"/>
                  </a:lnTo>
                  <a:lnTo>
                    <a:pt x="3376140" y="218598"/>
                  </a:lnTo>
                  <a:lnTo>
                    <a:pt x="3883809" y="230685"/>
                  </a:lnTo>
                  <a:lnTo>
                    <a:pt x="3883782" y="231126"/>
                  </a:lnTo>
                  <a:cubicBezTo>
                    <a:pt x="4350198" y="260777"/>
                    <a:pt x="4714322" y="649823"/>
                    <a:pt x="4739529" y="1124752"/>
                  </a:cubicBezTo>
                  <a:lnTo>
                    <a:pt x="4739933" y="1210386"/>
                  </a:lnTo>
                  <a:lnTo>
                    <a:pt x="4299133" y="3197137"/>
                  </a:lnTo>
                  <a:lnTo>
                    <a:pt x="4297071" y="3196976"/>
                  </a:lnTo>
                  <a:cubicBezTo>
                    <a:pt x="4244213" y="3546925"/>
                    <a:pt x="3922179" y="3816246"/>
                    <a:pt x="3557610" y="3815396"/>
                  </a:cubicBezTo>
                  <a:close/>
                </a:path>
              </a:pathLst>
            </a:cu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02BF078-52F9-43C8-B5C6-C80E8797306C}"/>
                </a:ext>
              </a:extLst>
            </p:cNvPr>
            <p:cNvSpPr txBox="1"/>
            <p:nvPr/>
          </p:nvSpPr>
          <p:spPr>
            <a:xfrm>
              <a:off x="3537743" y="4630271"/>
              <a:ext cx="21240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Smoke detector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550177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6">
            <a:extLst>
              <a:ext uri="{FF2B5EF4-FFF2-40B4-BE49-F238E27FC236}">
                <a16:creationId xmlns:a16="http://schemas.microsoft.com/office/drawing/2014/main" id="{EA16185D-0C6F-4850-8814-AA25439E91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Radioactive material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8" y="863125"/>
            <a:ext cx="5283288" cy="8132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statements are about the atoms in radioactive materials.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07887" y="35094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1692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48291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54889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5972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64238" y="359488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All radioactive material contains radioactive atoms.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062" y="42546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8" y="42522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Most radioactive materials contain atoms that are not radioactive.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45062" y="49144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64238" y="491211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Radioactive atoms disappear when they decay.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45062" y="557426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64238" y="557193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types of atoms in a radioactive source change over time.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50947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16929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82911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486530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55417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756237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435318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118580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26F0F201-2A96-43AE-BA9D-ED817894477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35" t="11436" r="21317" b="18734"/>
          <a:stretch/>
        </p:blipFill>
        <p:spPr>
          <a:xfrm>
            <a:off x="6675273" y="238829"/>
            <a:ext cx="1785307" cy="1437571"/>
          </a:xfrm>
          <a:custGeom>
            <a:avLst/>
            <a:gdLst>
              <a:gd name="connsiteX0" fmla="*/ 1947155 w 4739933"/>
              <a:gd name="connsiteY0" fmla="*/ 3062 h 3816705"/>
              <a:gd name="connsiteX1" fmla="*/ 1936028 w 4739933"/>
              <a:gd name="connsiteY1" fmla="*/ 2714 h 3816705"/>
              <a:gd name="connsiteX2" fmla="*/ 1949414 w 4739933"/>
              <a:gd name="connsiteY2" fmla="*/ 0 h 3816705"/>
              <a:gd name="connsiteX3" fmla="*/ 3557519 w 4739933"/>
              <a:gd name="connsiteY3" fmla="*/ 3816705 h 3816705"/>
              <a:gd name="connsiteX4" fmla="*/ 1037243 w 4739933"/>
              <a:gd name="connsiteY4" fmla="*/ 3791813 h 3816705"/>
              <a:gd name="connsiteX5" fmla="*/ 940846 w 4739933"/>
              <a:gd name="connsiteY5" fmla="*/ 3783832 h 3816705"/>
              <a:gd name="connsiteX6" fmla="*/ 331417 w 4739933"/>
              <a:gd name="connsiteY6" fmla="*/ 3291977 h 3816705"/>
              <a:gd name="connsiteX7" fmla="*/ 329171 w 4739933"/>
              <a:gd name="connsiteY7" fmla="*/ 3292774 h 3816705"/>
              <a:gd name="connsiteX8" fmla="*/ 2736 w 4739933"/>
              <a:gd name="connsiteY8" fmla="*/ 1132930 h 3816705"/>
              <a:gd name="connsiteX9" fmla="*/ 0 w 4739933"/>
              <a:gd name="connsiteY9" fmla="*/ 992931 h 3816705"/>
              <a:gd name="connsiteX10" fmla="*/ 20969 w 4739933"/>
              <a:gd name="connsiteY10" fmla="*/ 867328 h 3816705"/>
              <a:gd name="connsiteX11" fmla="*/ 221228 w 4739933"/>
              <a:gd name="connsiteY11" fmla="*/ 460534 h 3816705"/>
              <a:gd name="connsiteX12" fmla="*/ 852604 w 4739933"/>
              <a:gd name="connsiteY12" fmla="*/ 111468 h 3816705"/>
              <a:gd name="connsiteX13" fmla="*/ 903649 w 4739933"/>
              <a:gd name="connsiteY13" fmla="*/ 108907 h 3816705"/>
              <a:gd name="connsiteX14" fmla="*/ 1904593 w 4739933"/>
              <a:gd name="connsiteY14" fmla="*/ 158954 h 3816705"/>
              <a:gd name="connsiteX15" fmla="*/ 1907195 w 4739933"/>
              <a:gd name="connsiteY15" fmla="*/ 157220 h 3816705"/>
              <a:gd name="connsiteX16" fmla="*/ 1919634 w 4739933"/>
              <a:gd name="connsiteY16" fmla="*/ 161675 h 3816705"/>
              <a:gd name="connsiteX17" fmla="*/ 1969641 w 4739933"/>
              <a:gd name="connsiteY17" fmla="*/ 118429 h 3816705"/>
              <a:gd name="connsiteX18" fmla="*/ 1968610 w 4739933"/>
              <a:gd name="connsiteY18" fmla="*/ 116276 h 3816705"/>
              <a:gd name="connsiteX19" fmla="*/ 1969186 w 4739933"/>
              <a:gd name="connsiteY19" fmla="*/ 115892 h 3816705"/>
              <a:gd name="connsiteX20" fmla="*/ 1969582 w 4739933"/>
              <a:gd name="connsiteY20" fmla="*/ 101645 h 3816705"/>
              <a:gd name="connsiteX21" fmla="*/ 1980026 w 4739933"/>
              <a:gd name="connsiteY21" fmla="*/ 70446 h 3816705"/>
              <a:gd name="connsiteX22" fmla="*/ 2043375 w 4739933"/>
              <a:gd name="connsiteY22" fmla="*/ 6616 h 3816705"/>
              <a:gd name="connsiteX23" fmla="*/ 2043366 w 4739933"/>
              <a:gd name="connsiteY23" fmla="*/ 6068 h 3816705"/>
              <a:gd name="connsiteX24" fmla="*/ 2746493 w 4739933"/>
              <a:gd name="connsiteY24" fmla="*/ 28041 h 3816705"/>
              <a:gd name="connsiteX25" fmla="*/ 2780443 w 4739933"/>
              <a:gd name="connsiteY25" fmla="*/ 34155 h 3816705"/>
              <a:gd name="connsiteX26" fmla="*/ 2844792 w 4739933"/>
              <a:gd name="connsiteY26" fmla="*/ 91728 h 3816705"/>
              <a:gd name="connsiteX27" fmla="*/ 2854465 w 4739933"/>
              <a:gd name="connsiteY27" fmla="*/ 125982 h 3816705"/>
              <a:gd name="connsiteX28" fmla="*/ 2844789 w 4739933"/>
              <a:gd name="connsiteY28" fmla="*/ 209194 h 3816705"/>
              <a:gd name="connsiteX29" fmla="*/ 3376140 w 4739933"/>
              <a:gd name="connsiteY29" fmla="*/ 218598 h 3816705"/>
              <a:gd name="connsiteX30" fmla="*/ 3883809 w 4739933"/>
              <a:gd name="connsiteY30" fmla="*/ 230685 h 3816705"/>
              <a:gd name="connsiteX31" fmla="*/ 3883782 w 4739933"/>
              <a:gd name="connsiteY31" fmla="*/ 231126 h 3816705"/>
              <a:gd name="connsiteX32" fmla="*/ 4739529 w 4739933"/>
              <a:gd name="connsiteY32" fmla="*/ 1124752 h 3816705"/>
              <a:gd name="connsiteX33" fmla="*/ 4739933 w 4739933"/>
              <a:gd name="connsiteY33" fmla="*/ 1210386 h 3816705"/>
              <a:gd name="connsiteX34" fmla="*/ 4299133 w 4739933"/>
              <a:gd name="connsiteY34" fmla="*/ 3197137 h 3816705"/>
              <a:gd name="connsiteX35" fmla="*/ 4297071 w 4739933"/>
              <a:gd name="connsiteY35" fmla="*/ 3196976 h 3816705"/>
              <a:gd name="connsiteX36" fmla="*/ 3557610 w 4739933"/>
              <a:gd name="connsiteY36" fmla="*/ 3815396 h 3816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4739933" h="3816705">
                <a:moveTo>
                  <a:pt x="1947155" y="3062"/>
                </a:moveTo>
                <a:lnTo>
                  <a:pt x="1936028" y="2714"/>
                </a:lnTo>
                <a:lnTo>
                  <a:pt x="1949414" y="0"/>
                </a:lnTo>
                <a:close/>
                <a:moveTo>
                  <a:pt x="3557519" y="3816705"/>
                </a:moveTo>
                <a:lnTo>
                  <a:pt x="1037243" y="3791813"/>
                </a:lnTo>
                <a:lnTo>
                  <a:pt x="940846" y="3783832"/>
                </a:lnTo>
                <a:cubicBezTo>
                  <a:pt x="664503" y="3739800"/>
                  <a:pt x="429398" y="3553880"/>
                  <a:pt x="331417" y="3291977"/>
                </a:cubicBezTo>
                <a:lnTo>
                  <a:pt x="329171" y="3292774"/>
                </a:lnTo>
                <a:lnTo>
                  <a:pt x="2736" y="1132930"/>
                </a:lnTo>
                <a:lnTo>
                  <a:pt x="0" y="992931"/>
                </a:lnTo>
                <a:lnTo>
                  <a:pt x="20969" y="867328"/>
                </a:lnTo>
                <a:cubicBezTo>
                  <a:pt x="56946" y="718866"/>
                  <a:pt x="124832" y="579416"/>
                  <a:pt x="221228" y="460534"/>
                </a:cubicBezTo>
                <a:cubicBezTo>
                  <a:pt x="382196" y="262021"/>
                  <a:pt x="608767" y="137917"/>
                  <a:pt x="852604" y="111468"/>
                </a:cubicBezTo>
                <a:lnTo>
                  <a:pt x="903649" y="108907"/>
                </a:lnTo>
                <a:lnTo>
                  <a:pt x="1904593" y="158954"/>
                </a:lnTo>
                <a:lnTo>
                  <a:pt x="1907195" y="157220"/>
                </a:lnTo>
                <a:lnTo>
                  <a:pt x="1919634" y="161675"/>
                </a:lnTo>
                <a:cubicBezTo>
                  <a:pt x="1947252" y="161675"/>
                  <a:pt x="1969641" y="142313"/>
                  <a:pt x="1969641" y="118429"/>
                </a:cubicBezTo>
                <a:lnTo>
                  <a:pt x="1968610" y="116276"/>
                </a:lnTo>
                <a:lnTo>
                  <a:pt x="1969186" y="115892"/>
                </a:lnTo>
                <a:lnTo>
                  <a:pt x="1969582" y="101645"/>
                </a:lnTo>
                <a:lnTo>
                  <a:pt x="1980026" y="70446"/>
                </a:lnTo>
                <a:cubicBezTo>
                  <a:pt x="1995211" y="36581"/>
                  <a:pt x="2018232" y="12771"/>
                  <a:pt x="2043375" y="6616"/>
                </a:cubicBezTo>
                <a:lnTo>
                  <a:pt x="2043366" y="6068"/>
                </a:lnTo>
                <a:lnTo>
                  <a:pt x="2746493" y="28041"/>
                </a:lnTo>
                <a:lnTo>
                  <a:pt x="2780443" y="34155"/>
                </a:lnTo>
                <a:cubicBezTo>
                  <a:pt x="2808426" y="44864"/>
                  <a:pt x="2831445" y="65459"/>
                  <a:pt x="2844792" y="91728"/>
                </a:cubicBezTo>
                <a:lnTo>
                  <a:pt x="2854465" y="125982"/>
                </a:lnTo>
                <a:lnTo>
                  <a:pt x="2844789" y="209194"/>
                </a:lnTo>
                <a:lnTo>
                  <a:pt x="3376140" y="218598"/>
                </a:lnTo>
                <a:lnTo>
                  <a:pt x="3883809" y="230685"/>
                </a:lnTo>
                <a:lnTo>
                  <a:pt x="3883782" y="231126"/>
                </a:lnTo>
                <a:cubicBezTo>
                  <a:pt x="4350198" y="260777"/>
                  <a:pt x="4714322" y="649823"/>
                  <a:pt x="4739529" y="1124752"/>
                </a:cubicBezTo>
                <a:lnTo>
                  <a:pt x="4739933" y="1210386"/>
                </a:lnTo>
                <a:lnTo>
                  <a:pt x="4299133" y="3197137"/>
                </a:lnTo>
                <a:lnTo>
                  <a:pt x="4297071" y="3196976"/>
                </a:lnTo>
                <a:cubicBezTo>
                  <a:pt x="4244213" y="3546925"/>
                  <a:pt x="3922179" y="3816246"/>
                  <a:pt x="3557610" y="3815396"/>
                </a:cubicBezTo>
                <a:close/>
              </a:path>
            </a:pathLst>
          </a:custGeom>
        </p:spPr>
      </p:pic>
      <p:sp>
        <p:nvSpPr>
          <p:cNvPr id="66" name="Text Placeholder 16">
            <a:extLst>
              <a:ext uri="{FF2B5EF4-FFF2-40B4-BE49-F238E27FC236}">
                <a16:creationId xmlns:a16="http://schemas.microsoft.com/office/drawing/2014/main" id="{69864D38-B3B7-4E48-B6DD-ADC4D27A7B28}"/>
              </a:ext>
            </a:extLst>
          </p:cNvPr>
          <p:cNvSpPr txBox="1">
            <a:spLocks/>
          </p:cNvSpPr>
          <p:nvPr/>
        </p:nvSpPr>
        <p:spPr>
          <a:xfrm>
            <a:off x="341420" y="3038475"/>
            <a:ext cx="5283288" cy="35007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do you think about each statement?</a:t>
            </a:r>
          </a:p>
        </p:txBody>
      </p:sp>
      <p:sp>
        <p:nvSpPr>
          <p:cNvPr id="48" name="Rounded Rectangle 18">
            <a:hlinkClick r:id="rId5" action="ppaction://hlinksldjump"/>
            <a:extLst>
              <a:ext uri="{FF2B5EF4-FFF2-40B4-BE49-F238E27FC236}">
                <a16:creationId xmlns:a16="http://schemas.microsoft.com/office/drawing/2014/main" id="{603C67B6-7196-4E71-95C3-A253BB83B15B}"/>
              </a:ext>
            </a:extLst>
          </p:cNvPr>
          <p:cNvSpPr/>
          <p:nvPr/>
        </p:nvSpPr>
        <p:spPr>
          <a:xfrm>
            <a:off x="177404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3851688571"/>
      </p:ext>
    </p:extLst>
  </p:cSld>
  <p:clrMapOvr>
    <a:masterClrMapping/>
  </p:clrMapOvr>
</p:sld>
</file>

<file path=ppt/theme/theme1.xml><?xml version="1.0" encoding="utf-8"?>
<a:theme xmlns:a="http://schemas.openxmlformats.org/drawingml/2006/main" name=".BEST_Template_Physics_Slides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011BBCF9-A65E-4347-BD5C-6B94DE993761}" vid="{6804A4E1-6366-4CC1-BEDF-B1D1EE0BA69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.BEST_Template_Physics_Slides</Template>
  <TotalTime>156</TotalTime>
  <Words>2967</Words>
  <Application>Microsoft Office PowerPoint</Application>
  <PresentationFormat>On-screen Show (4:3)</PresentationFormat>
  <Paragraphs>363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Arial Black</vt:lpstr>
      <vt:lpstr>Calibri</vt:lpstr>
      <vt:lpstr>Calibri Light</vt:lpstr>
      <vt:lpstr>Verdana</vt:lpstr>
      <vt:lpstr>.BEST_Template_Physics_Slides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21</cp:revision>
  <dcterms:created xsi:type="dcterms:W3CDTF">2022-02-09T09:12:35Z</dcterms:created>
  <dcterms:modified xsi:type="dcterms:W3CDTF">2022-02-09T11:49:31Z</dcterms:modified>
</cp:coreProperties>
</file>